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303" r:id="rId2"/>
    <p:sldId id="304" r:id="rId3"/>
    <p:sldId id="308" r:id="rId4"/>
    <p:sldId id="323" r:id="rId5"/>
    <p:sldId id="333" r:id="rId6"/>
    <p:sldId id="334" r:id="rId7"/>
    <p:sldId id="332" r:id="rId8"/>
    <p:sldId id="326" r:id="rId9"/>
    <p:sldId id="329" r:id="rId10"/>
    <p:sldId id="330" r:id="rId11"/>
    <p:sldId id="337" r:id="rId12"/>
    <p:sldId id="324" r:id="rId13"/>
    <p:sldId id="336" r:id="rId14"/>
    <p:sldId id="335" r:id="rId15"/>
    <p:sldId id="338" r:id="rId16"/>
    <p:sldId id="342" r:id="rId17"/>
    <p:sldId id="339" r:id="rId18"/>
    <p:sldId id="344" r:id="rId19"/>
    <p:sldId id="341" r:id="rId20"/>
    <p:sldId id="331" r:id="rId21"/>
    <p:sldId id="340" r:id="rId22"/>
    <p:sldId id="276" r:id="rId23"/>
    <p:sldId id="309" r:id="rId24"/>
    <p:sldId id="314" r:id="rId25"/>
    <p:sldId id="315" r:id="rId26"/>
    <p:sldId id="345" r:id="rId27"/>
    <p:sldId id="316" r:id="rId28"/>
    <p:sldId id="318" r:id="rId29"/>
    <p:sldId id="317" r:id="rId30"/>
  </p:sldIdLst>
  <p:sldSz cx="12192000" cy="6858000"/>
  <p:notesSz cx="6797675" cy="9928225"/>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Közepesen sötét stílus 2 – 3.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Közepesen sötét stílu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5359" autoAdjust="0"/>
  </p:normalViewPr>
  <p:slideViewPr>
    <p:cSldViewPr snapToGrid="0">
      <p:cViewPr varScale="1">
        <p:scale>
          <a:sx n="97" d="100"/>
          <a:sy n="97" d="100"/>
        </p:scale>
        <p:origin x="1110" y="7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52" d="100"/>
          <a:sy n="52" d="100"/>
        </p:scale>
        <p:origin x="2958" y="3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670CDB07-5945-494B-85E7-BC74BD256FCB}" type="datetimeFigureOut">
              <a:rPr lang="hu-HU" smtClean="0"/>
              <a:t>2024. 09. 03.</a:t>
            </a:fld>
            <a:endParaRPr lang="hu-HU"/>
          </a:p>
        </p:txBody>
      </p:sp>
      <p:sp>
        <p:nvSpPr>
          <p:cNvPr id="4" name="Diakép helye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EDE209F5-20BD-4CA6-BDE8-F76BD5C21FAE}" type="slidenum">
              <a:rPr lang="hu-HU" smtClean="0"/>
              <a:t>‹#›</a:t>
            </a:fld>
            <a:endParaRPr lang="hu-HU"/>
          </a:p>
        </p:txBody>
      </p:sp>
    </p:spTree>
    <p:extLst>
      <p:ext uri="{BB962C8B-B14F-4D97-AF65-F5344CB8AC3E}">
        <p14:creationId xmlns:p14="http://schemas.microsoft.com/office/powerpoint/2010/main" val="2111610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EDE209F5-20BD-4CA6-BDE8-F76BD5C21FAE}" type="slidenum">
              <a:rPr lang="hu-HU" smtClean="0"/>
              <a:t>1</a:t>
            </a:fld>
            <a:endParaRPr lang="hu-HU"/>
          </a:p>
        </p:txBody>
      </p:sp>
    </p:spTree>
    <p:extLst>
      <p:ext uri="{BB962C8B-B14F-4D97-AF65-F5344CB8AC3E}">
        <p14:creationId xmlns:p14="http://schemas.microsoft.com/office/powerpoint/2010/main" val="3148373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gn="l"/>
            <a:r>
              <a:rPr lang="hu-HU" b="0" i="0" dirty="0">
                <a:solidFill>
                  <a:srgbClr val="000000"/>
                </a:solidFill>
                <a:effectLst/>
                <a:latin typeface="Open Sans" panose="020B0606030504020204" pitchFamily="34" charset="0"/>
              </a:rPr>
              <a:t>Szeretnénk bemutatni a legkényelmesebb újdonságunkat a sajátos és speciális szükségletű hallgatóink részére, a „</a:t>
            </a:r>
            <a:r>
              <a:rPr lang="hu-HU" b="0" i="0" dirty="0" err="1">
                <a:solidFill>
                  <a:srgbClr val="000000"/>
                </a:solidFill>
                <a:effectLst/>
                <a:latin typeface="Open Sans" panose="020B0606030504020204" pitchFamily="34" charset="0"/>
              </a:rPr>
              <a:t>Cat</a:t>
            </a:r>
            <a:r>
              <a:rPr lang="hu-HU" b="0" i="0" dirty="0">
                <a:solidFill>
                  <a:srgbClr val="000000"/>
                </a:solidFill>
                <a:effectLst/>
                <a:latin typeface="Open Sans" panose="020B0606030504020204" pitchFamily="34" charset="0"/>
              </a:rPr>
              <a:t> </a:t>
            </a:r>
            <a:r>
              <a:rPr lang="hu-HU" b="0" i="0" dirty="0" err="1">
                <a:solidFill>
                  <a:srgbClr val="000000"/>
                </a:solidFill>
                <a:effectLst/>
                <a:latin typeface="Open Sans" panose="020B0606030504020204" pitchFamily="34" charset="0"/>
              </a:rPr>
              <a:t>Space</a:t>
            </a:r>
            <a:r>
              <a:rPr lang="hu-HU" b="0" i="0" dirty="0">
                <a:solidFill>
                  <a:srgbClr val="000000"/>
                </a:solidFill>
                <a:effectLst/>
                <a:latin typeface="Open Sans" panose="020B0606030504020204" pitchFamily="34" charset="0"/>
              </a:rPr>
              <a:t>-t”.</a:t>
            </a:r>
          </a:p>
          <a:p>
            <a:pPr algn="l"/>
            <a:r>
              <a:rPr lang="hu-HU" b="0" i="0" dirty="0">
                <a:solidFill>
                  <a:srgbClr val="000000"/>
                </a:solidFill>
                <a:effectLst/>
                <a:latin typeface="Open Sans" panose="020B0606030504020204" pitchFamily="34" charset="0"/>
              </a:rPr>
              <a:t>A „</a:t>
            </a:r>
            <a:r>
              <a:rPr lang="hu-HU" b="0" i="0" dirty="0" err="1">
                <a:solidFill>
                  <a:srgbClr val="000000"/>
                </a:solidFill>
                <a:effectLst/>
                <a:latin typeface="Open Sans" panose="020B0606030504020204" pitchFamily="34" charset="0"/>
              </a:rPr>
              <a:t>Cat</a:t>
            </a:r>
            <a:r>
              <a:rPr lang="hu-HU" b="0" i="0" dirty="0">
                <a:solidFill>
                  <a:srgbClr val="000000"/>
                </a:solidFill>
                <a:effectLst/>
                <a:latin typeface="Open Sans" panose="020B0606030504020204" pitchFamily="34" charset="0"/>
              </a:rPr>
              <a:t> </a:t>
            </a:r>
            <a:r>
              <a:rPr lang="hu-HU" b="0" i="0" dirty="0" err="1">
                <a:solidFill>
                  <a:srgbClr val="000000"/>
                </a:solidFill>
                <a:effectLst/>
                <a:latin typeface="Open Sans" panose="020B0606030504020204" pitchFamily="34" charset="0"/>
              </a:rPr>
              <a:t>Space</a:t>
            </a:r>
            <a:r>
              <a:rPr lang="hu-HU" b="0" i="0" dirty="0">
                <a:solidFill>
                  <a:srgbClr val="000000"/>
                </a:solidFill>
                <a:effectLst/>
                <a:latin typeface="Open Sans" panose="020B0606030504020204" pitchFamily="34" charset="0"/>
              </a:rPr>
              <a:t>” egy sokaknak életkönnyítő egyetemi szolgáltatás a Pannon Egyetem Veszprémi „Felső” </a:t>
            </a:r>
            <a:r>
              <a:rPr lang="hu-HU" b="0" i="0" dirty="0" err="1">
                <a:solidFill>
                  <a:srgbClr val="000000"/>
                </a:solidFill>
                <a:effectLst/>
                <a:latin typeface="Open Sans" panose="020B0606030504020204" pitchFamily="34" charset="0"/>
              </a:rPr>
              <a:t>Kapmpuszán</a:t>
            </a:r>
            <a:r>
              <a:rPr lang="hu-HU" b="0" i="0" dirty="0">
                <a:solidFill>
                  <a:srgbClr val="000000"/>
                </a:solidFill>
                <a:effectLst/>
                <a:latin typeface="Open Sans" panose="020B0606030504020204" pitchFamily="34" charset="0"/>
              </a:rPr>
              <a:t> a Veszprém Egyetemi Könyvtár és Tudásközpont 3. emeletén.</a:t>
            </a:r>
          </a:p>
          <a:p>
            <a:pPr algn="l"/>
            <a:r>
              <a:rPr lang="hu-HU" b="0" i="0" dirty="0">
                <a:solidFill>
                  <a:srgbClr val="000000"/>
                </a:solidFill>
                <a:effectLst/>
                <a:latin typeface="Open Sans" panose="020B0606030504020204" pitchFamily="34" charset="0"/>
              </a:rPr>
              <a:t>A szoba kényelmes, jól felszerelt, ahol egy számítógép webkamerával is a rendelkezésetekre áll.</a:t>
            </a:r>
          </a:p>
          <a:p>
            <a:pPr algn="l"/>
            <a:r>
              <a:rPr lang="hu-HU" b="0" i="0" dirty="0">
                <a:solidFill>
                  <a:srgbClr val="000000"/>
                </a:solidFill>
                <a:effectLst/>
                <a:latin typeface="Open Sans" panose="020B0606030504020204" pitchFamily="34" charset="0"/>
              </a:rPr>
              <a:t>A „</a:t>
            </a:r>
            <a:r>
              <a:rPr lang="hu-HU" b="0" i="0" dirty="0" err="1">
                <a:solidFill>
                  <a:srgbClr val="000000"/>
                </a:solidFill>
                <a:effectLst/>
                <a:latin typeface="Open Sans" panose="020B0606030504020204" pitchFamily="34" charset="0"/>
              </a:rPr>
              <a:t>Cat</a:t>
            </a:r>
            <a:r>
              <a:rPr lang="hu-HU" b="0" i="0" dirty="0">
                <a:solidFill>
                  <a:srgbClr val="000000"/>
                </a:solidFill>
                <a:effectLst/>
                <a:latin typeface="Open Sans" panose="020B0606030504020204" pitchFamily="34" charset="0"/>
              </a:rPr>
              <a:t> </a:t>
            </a:r>
            <a:r>
              <a:rPr lang="hu-HU" b="0" i="0" dirty="0" err="1">
                <a:solidFill>
                  <a:srgbClr val="000000"/>
                </a:solidFill>
                <a:effectLst/>
                <a:latin typeface="Open Sans" panose="020B0606030504020204" pitchFamily="34" charset="0"/>
              </a:rPr>
              <a:t>Space</a:t>
            </a:r>
            <a:r>
              <a:rPr lang="hu-HU" b="0" i="0" dirty="0">
                <a:solidFill>
                  <a:srgbClr val="000000"/>
                </a:solidFill>
                <a:effectLst/>
                <a:latin typeface="Open Sans" panose="020B0606030504020204" pitchFamily="34" charset="0"/>
              </a:rPr>
              <a:t>” alkalmas rövid pihenésre vagy </a:t>
            </a:r>
            <a:r>
              <a:rPr lang="hu-HU" b="0" i="0" dirty="0" err="1">
                <a:solidFill>
                  <a:srgbClr val="000000"/>
                </a:solidFill>
                <a:effectLst/>
                <a:latin typeface="Open Sans" panose="020B0606030504020204" pitchFamily="34" charset="0"/>
              </a:rPr>
              <a:t>gyógyszerezés</a:t>
            </a:r>
            <a:r>
              <a:rPr lang="hu-HU" b="0" i="0" dirty="0">
                <a:solidFill>
                  <a:srgbClr val="000000"/>
                </a:solidFill>
                <a:effectLst/>
                <a:latin typeface="Open Sans" panose="020B0606030504020204" pitchFamily="34" charset="0"/>
              </a:rPr>
              <a:t> diszkrét és higiénikus megvalósítására, valamint remek helyszíne az online lelki tanácsadásoknak is.</a:t>
            </a:r>
          </a:p>
          <a:p>
            <a:pPr algn="l"/>
            <a:r>
              <a:rPr lang="hu-HU" b="0" i="0" dirty="0">
                <a:solidFill>
                  <a:srgbClr val="000000"/>
                </a:solidFill>
                <a:effectLst/>
                <a:latin typeface="Open Sans" panose="020B0606030504020204" pitchFamily="34" charset="0"/>
              </a:rPr>
              <a:t>A szoba használatához nem szükséges előzetes bejelentkezés!</a:t>
            </a:r>
          </a:p>
          <a:p>
            <a:pPr algn="l"/>
            <a:r>
              <a:rPr lang="hu-HU" b="0" i="0" dirty="0">
                <a:solidFill>
                  <a:srgbClr val="000000"/>
                </a:solidFill>
                <a:effectLst/>
                <a:latin typeface="Open Sans" panose="020B0606030504020204" pitchFamily="34" charset="0"/>
              </a:rPr>
              <a:t>A szoba mindig nyitva áll számotokra, de kérünk titeket őrizzétek meg a szoba varázsát!</a:t>
            </a:r>
          </a:p>
        </p:txBody>
      </p:sp>
      <p:sp>
        <p:nvSpPr>
          <p:cNvPr id="4" name="Dia számának helye 3"/>
          <p:cNvSpPr>
            <a:spLocks noGrp="1"/>
          </p:cNvSpPr>
          <p:nvPr>
            <p:ph type="sldNum" sz="quarter" idx="5"/>
          </p:nvPr>
        </p:nvSpPr>
        <p:spPr/>
        <p:txBody>
          <a:bodyPr/>
          <a:lstStyle/>
          <a:p>
            <a:fld id="{EDE209F5-20BD-4CA6-BDE8-F76BD5C21FAE}" type="slidenum">
              <a:rPr lang="hu-HU" smtClean="0"/>
              <a:t>15</a:t>
            </a:fld>
            <a:endParaRPr lang="hu-HU"/>
          </a:p>
        </p:txBody>
      </p:sp>
    </p:spTree>
    <p:extLst>
      <p:ext uri="{BB962C8B-B14F-4D97-AF65-F5344CB8AC3E}">
        <p14:creationId xmlns:p14="http://schemas.microsoft.com/office/powerpoint/2010/main" val="6284068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gn="l"/>
            <a:endParaRPr lang="hu-HU" b="0" i="0" dirty="0">
              <a:solidFill>
                <a:srgbClr val="000000"/>
              </a:solidFill>
              <a:effectLst/>
              <a:latin typeface="Open Sans" panose="020B0606030504020204" pitchFamily="34" charset="0"/>
            </a:endParaRPr>
          </a:p>
        </p:txBody>
      </p:sp>
      <p:sp>
        <p:nvSpPr>
          <p:cNvPr id="4" name="Dia számának helye 3"/>
          <p:cNvSpPr>
            <a:spLocks noGrp="1"/>
          </p:cNvSpPr>
          <p:nvPr>
            <p:ph type="sldNum" sz="quarter" idx="5"/>
          </p:nvPr>
        </p:nvSpPr>
        <p:spPr/>
        <p:txBody>
          <a:bodyPr/>
          <a:lstStyle/>
          <a:p>
            <a:fld id="{EDE209F5-20BD-4CA6-BDE8-F76BD5C21FAE}" type="slidenum">
              <a:rPr lang="hu-HU" smtClean="0"/>
              <a:t>16</a:t>
            </a:fld>
            <a:endParaRPr lang="hu-HU"/>
          </a:p>
        </p:txBody>
      </p:sp>
    </p:spTree>
    <p:extLst>
      <p:ext uri="{BB962C8B-B14F-4D97-AF65-F5344CB8AC3E}">
        <p14:creationId xmlns:p14="http://schemas.microsoft.com/office/powerpoint/2010/main" val="3408594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gn="l"/>
            <a:endParaRPr lang="hu-HU" b="0" i="0" dirty="0">
              <a:solidFill>
                <a:srgbClr val="000000"/>
              </a:solidFill>
              <a:effectLst/>
              <a:latin typeface="Open Sans" panose="020B0606030504020204" pitchFamily="34" charset="0"/>
            </a:endParaRPr>
          </a:p>
        </p:txBody>
      </p:sp>
      <p:sp>
        <p:nvSpPr>
          <p:cNvPr id="4" name="Dia számának helye 3"/>
          <p:cNvSpPr>
            <a:spLocks noGrp="1"/>
          </p:cNvSpPr>
          <p:nvPr>
            <p:ph type="sldNum" sz="quarter" idx="5"/>
          </p:nvPr>
        </p:nvSpPr>
        <p:spPr/>
        <p:txBody>
          <a:bodyPr/>
          <a:lstStyle/>
          <a:p>
            <a:fld id="{EDE209F5-20BD-4CA6-BDE8-F76BD5C21FAE}" type="slidenum">
              <a:rPr lang="hu-HU" smtClean="0"/>
              <a:t>17</a:t>
            </a:fld>
            <a:endParaRPr lang="hu-HU"/>
          </a:p>
        </p:txBody>
      </p:sp>
    </p:spTree>
    <p:extLst>
      <p:ext uri="{BB962C8B-B14F-4D97-AF65-F5344CB8AC3E}">
        <p14:creationId xmlns:p14="http://schemas.microsoft.com/office/powerpoint/2010/main" val="23602255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gn="l"/>
            <a:endParaRPr lang="hu-HU" b="0" i="0" dirty="0">
              <a:solidFill>
                <a:srgbClr val="000000"/>
              </a:solidFill>
              <a:effectLst/>
              <a:latin typeface="Open Sans" panose="020B0606030504020204" pitchFamily="34" charset="0"/>
            </a:endParaRPr>
          </a:p>
        </p:txBody>
      </p:sp>
      <p:sp>
        <p:nvSpPr>
          <p:cNvPr id="4" name="Dia számának helye 3"/>
          <p:cNvSpPr>
            <a:spLocks noGrp="1"/>
          </p:cNvSpPr>
          <p:nvPr>
            <p:ph type="sldNum" sz="quarter" idx="5"/>
          </p:nvPr>
        </p:nvSpPr>
        <p:spPr/>
        <p:txBody>
          <a:bodyPr/>
          <a:lstStyle/>
          <a:p>
            <a:fld id="{EDE209F5-20BD-4CA6-BDE8-F76BD5C21FAE}" type="slidenum">
              <a:rPr lang="hu-HU" smtClean="0"/>
              <a:t>18</a:t>
            </a:fld>
            <a:endParaRPr lang="hu-HU"/>
          </a:p>
        </p:txBody>
      </p:sp>
    </p:spTree>
    <p:extLst>
      <p:ext uri="{BB962C8B-B14F-4D97-AF65-F5344CB8AC3E}">
        <p14:creationId xmlns:p14="http://schemas.microsoft.com/office/powerpoint/2010/main" val="15664909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gn="l"/>
            <a:endParaRPr lang="hu-HU" b="0" i="0" dirty="0">
              <a:solidFill>
                <a:srgbClr val="000000"/>
              </a:solidFill>
              <a:effectLst/>
              <a:latin typeface="Open Sans" panose="020B0606030504020204" pitchFamily="34" charset="0"/>
            </a:endParaRPr>
          </a:p>
        </p:txBody>
      </p:sp>
      <p:sp>
        <p:nvSpPr>
          <p:cNvPr id="4" name="Dia számának helye 3"/>
          <p:cNvSpPr>
            <a:spLocks noGrp="1"/>
          </p:cNvSpPr>
          <p:nvPr>
            <p:ph type="sldNum" sz="quarter" idx="5"/>
          </p:nvPr>
        </p:nvSpPr>
        <p:spPr/>
        <p:txBody>
          <a:bodyPr/>
          <a:lstStyle/>
          <a:p>
            <a:fld id="{EDE209F5-20BD-4CA6-BDE8-F76BD5C21FAE}" type="slidenum">
              <a:rPr lang="hu-HU" smtClean="0"/>
              <a:t>19</a:t>
            </a:fld>
            <a:endParaRPr lang="hu-HU"/>
          </a:p>
        </p:txBody>
      </p:sp>
    </p:spTree>
    <p:extLst>
      <p:ext uri="{BB962C8B-B14F-4D97-AF65-F5344CB8AC3E}">
        <p14:creationId xmlns:p14="http://schemas.microsoft.com/office/powerpoint/2010/main" val="19869946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gn="just">
              <a:spcAft>
                <a:spcPts val="800"/>
              </a:spcAft>
            </a:pPr>
            <a:r>
              <a:rPr lang="hu-HU" sz="1200" dirty="0">
                <a:effectLst/>
                <a:latin typeface="IBM Plex Serif Light" panose="02060403050406000203" pitchFamily="18" charset="-18"/>
                <a:ea typeface="Calibri" panose="020F0502020204030204" pitchFamily="34" charset="0"/>
                <a:cs typeface="Times New Roman" panose="02020603050405020304" pitchFamily="18" charset="0"/>
              </a:rPr>
              <a:t>(19) (a) A határozatot az érintett oktatóknak a hallgató minden félév elején bemutatni köteles, amennyiben a kedvezményt igénybe kívánja venni.</a:t>
            </a:r>
          </a:p>
          <a:p>
            <a:pPr algn="just">
              <a:spcAft>
                <a:spcPts val="800"/>
              </a:spcAft>
            </a:pPr>
            <a:r>
              <a:rPr lang="hu-HU" sz="1200" dirty="0">
                <a:effectLst/>
                <a:latin typeface="IBM Plex Serif Light" panose="02060403050406000203" pitchFamily="18" charset="-18"/>
                <a:ea typeface="Calibri" panose="020F0502020204030204" pitchFamily="34" charset="0"/>
                <a:cs typeface="Times New Roman" panose="02020603050405020304" pitchFamily="18" charset="0"/>
              </a:rPr>
              <a:t>(b) A hallgatónak az őt megillető kedvezményekről, mentességekről legalább 5 munkanappal korábban jelen határozat bemutatásával közvetlenül értesítenie kell a kedvezménnyel érintett kurzus oktatóját, a szakfelelőst, vagy más érintett személyt, mielőtt a határozatban biztosított kedvezményt, mentességet a </a:t>
            </a:r>
            <a:r>
              <a:rPr lang="hu-HU" sz="1200" b="1" dirty="0">
                <a:effectLst/>
                <a:latin typeface="IBM Plex Serif Light" panose="02060403050406000203" pitchFamily="18" charset="-18"/>
                <a:ea typeface="Calibri" panose="020F0502020204030204" pitchFamily="34" charset="0"/>
                <a:cs typeface="Times New Roman" panose="02020603050405020304" pitchFamily="18" charset="0"/>
              </a:rPr>
              <a:t>számonkérés alkalmával</a:t>
            </a:r>
            <a:r>
              <a:rPr lang="hu-HU" sz="1200" dirty="0">
                <a:effectLst/>
                <a:latin typeface="IBM Plex Serif Light" panose="02060403050406000203" pitchFamily="18" charset="-18"/>
                <a:ea typeface="Calibri" panose="020F0502020204030204" pitchFamily="34" charset="0"/>
                <a:cs typeface="Times New Roman" panose="02020603050405020304" pitchFamily="18" charset="0"/>
              </a:rPr>
              <a:t> ténylegesen igénybe venné.</a:t>
            </a:r>
          </a:p>
          <a:p>
            <a:endParaRPr lang="hu-HU" dirty="0"/>
          </a:p>
        </p:txBody>
      </p:sp>
      <p:sp>
        <p:nvSpPr>
          <p:cNvPr id="4" name="Dia számának helye 3"/>
          <p:cNvSpPr>
            <a:spLocks noGrp="1"/>
          </p:cNvSpPr>
          <p:nvPr>
            <p:ph type="sldNum" sz="quarter" idx="5"/>
          </p:nvPr>
        </p:nvSpPr>
        <p:spPr/>
        <p:txBody>
          <a:bodyPr/>
          <a:lstStyle/>
          <a:p>
            <a:fld id="{EDE209F5-20BD-4CA6-BDE8-F76BD5C21FAE}" type="slidenum">
              <a:rPr lang="hu-HU" smtClean="0"/>
              <a:t>20</a:t>
            </a:fld>
            <a:endParaRPr lang="hu-HU"/>
          </a:p>
        </p:txBody>
      </p:sp>
    </p:spTree>
    <p:extLst>
      <p:ext uri="{BB962C8B-B14F-4D97-AF65-F5344CB8AC3E}">
        <p14:creationId xmlns:p14="http://schemas.microsoft.com/office/powerpoint/2010/main" val="6013828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gn="l"/>
            <a:endParaRPr lang="hu-HU" b="0" i="0" dirty="0">
              <a:solidFill>
                <a:srgbClr val="000000"/>
              </a:solidFill>
              <a:effectLst/>
              <a:latin typeface="Open Sans" panose="020B0606030504020204" pitchFamily="34" charset="0"/>
            </a:endParaRPr>
          </a:p>
        </p:txBody>
      </p:sp>
      <p:sp>
        <p:nvSpPr>
          <p:cNvPr id="4" name="Dia számának helye 3"/>
          <p:cNvSpPr>
            <a:spLocks noGrp="1"/>
          </p:cNvSpPr>
          <p:nvPr>
            <p:ph type="sldNum" sz="quarter" idx="5"/>
          </p:nvPr>
        </p:nvSpPr>
        <p:spPr/>
        <p:txBody>
          <a:bodyPr/>
          <a:lstStyle/>
          <a:p>
            <a:fld id="{EDE209F5-20BD-4CA6-BDE8-F76BD5C21FAE}" type="slidenum">
              <a:rPr lang="hu-HU" smtClean="0"/>
              <a:t>21</a:t>
            </a:fld>
            <a:endParaRPr lang="hu-HU"/>
          </a:p>
        </p:txBody>
      </p:sp>
    </p:spTree>
    <p:extLst>
      <p:ext uri="{BB962C8B-B14F-4D97-AF65-F5344CB8AC3E}">
        <p14:creationId xmlns:p14="http://schemas.microsoft.com/office/powerpoint/2010/main" val="34579525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EDE209F5-20BD-4CA6-BDE8-F76BD5C21FAE}" type="slidenum">
              <a:rPr lang="hu-HU" smtClean="0"/>
              <a:t>22</a:t>
            </a:fld>
            <a:endParaRPr lang="hu-HU" dirty="0"/>
          </a:p>
        </p:txBody>
      </p:sp>
    </p:spTree>
    <p:extLst>
      <p:ext uri="{BB962C8B-B14F-4D97-AF65-F5344CB8AC3E}">
        <p14:creationId xmlns:p14="http://schemas.microsoft.com/office/powerpoint/2010/main" val="22527521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EDE209F5-20BD-4CA6-BDE8-F76BD5C21FAE}" type="slidenum">
              <a:rPr lang="hu-HU" smtClean="0"/>
              <a:t>29</a:t>
            </a:fld>
            <a:endParaRPr lang="hu-HU"/>
          </a:p>
        </p:txBody>
      </p:sp>
    </p:spTree>
    <p:extLst>
      <p:ext uri="{BB962C8B-B14F-4D97-AF65-F5344CB8AC3E}">
        <p14:creationId xmlns:p14="http://schemas.microsoft.com/office/powerpoint/2010/main" val="1220777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EDE209F5-20BD-4CA6-BDE8-F76BD5C21FAE}" type="slidenum">
              <a:rPr lang="hu-HU" smtClean="0"/>
              <a:t>2</a:t>
            </a:fld>
            <a:endParaRPr lang="hu-HU"/>
          </a:p>
        </p:txBody>
      </p:sp>
    </p:spTree>
    <p:extLst>
      <p:ext uri="{BB962C8B-B14F-4D97-AF65-F5344CB8AC3E}">
        <p14:creationId xmlns:p14="http://schemas.microsoft.com/office/powerpoint/2010/main" val="3563911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gn="just"/>
            <a:r>
              <a:rPr lang="hu-HU" sz="1800" dirty="0">
                <a:effectLst/>
                <a:latin typeface="Times New Roman" panose="02020603050405020304" pitchFamily="18" charset="0"/>
                <a:ea typeface="Calibri" panose="020F0502020204030204" pitchFamily="34" charset="0"/>
                <a:cs typeface="Times New Roman" panose="02020603050405020304" pitchFamily="18" charset="0"/>
              </a:rPr>
              <a:t>HKR 12/C (1) [</a:t>
            </a:r>
            <a:r>
              <a:rPr lang="hu-HU" sz="1800" dirty="0" err="1">
                <a:effectLst/>
                <a:latin typeface="Times New Roman" panose="02020603050405020304" pitchFamily="18" charset="0"/>
                <a:ea typeface="Calibri" panose="020F0502020204030204" pitchFamily="34" charset="0"/>
                <a:cs typeface="Times New Roman" panose="02020603050405020304" pitchFamily="18" charset="0"/>
              </a:rPr>
              <a:t>Nftv</a:t>
            </a:r>
            <a:r>
              <a:rPr lang="hu-HU" sz="1800" dirty="0">
                <a:effectLst/>
                <a:latin typeface="Times New Roman" panose="02020603050405020304" pitchFamily="18" charset="0"/>
                <a:ea typeface="Calibri" panose="020F0502020204030204" pitchFamily="34" charset="0"/>
                <a:cs typeface="Times New Roman" panose="02020603050405020304" pitchFamily="18" charset="0"/>
              </a:rPr>
              <a:t>. 11.§ (1) c)] Az Egyetem tájékoztató és tanácsadó rendszerével segíti a fogyatékkal élő hallgató beilleszkedését és előrehaladását a felsőfokú tanulmányok idején, illetve a tanulmányok alatt és befejezését követően segítséget nyújt a karriertervezésben. Az Egyetem létrehozza és működteti a Sajátos Szükségletű Hallgatókat Segítő Bizottságot (továbbiakban: SAS Bizottság)</a:t>
            </a:r>
          </a:p>
          <a:p>
            <a:pPr algn="just"/>
            <a:r>
              <a:rPr lang="hu-HU" sz="1800" dirty="0">
                <a:effectLst/>
                <a:latin typeface="Times New Roman" panose="02020603050405020304" pitchFamily="18" charset="0"/>
                <a:ea typeface="Calibri" panose="020F0502020204030204" pitchFamily="34" charset="0"/>
                <a:cs typeface="Times New Roman" panose="02020603050405020304" pitchFamily="18" charset="0"/>
              </a:rPr>
              <a:t>(2) A SAS Bizottság megteremti az Egyetemre jelentkező, valamint az Egyetemen tanulmányaikat folytató, fogyatékossággal élő hallgatók (a továbbiakban: sajátos szükségletű hallgatók) számára a tanulmányaikhoz szükséges esélyegyenlőséget biztosító feltételeket.</a:t>
            </a:r>
          </a:p>
          <a:p>
            <a:pPr marL="457200" algn="just"/>
            <a:r>
              <a:rPr lang="hu-HU"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algn="just"/>
            <a:r>
              <a:rPr lang="hu-HU" sz="1800" dirty="0">
                <a:effectLst/>
                <a:latin typeface="Times New Roman" panose="02020603050405020304" pitchFamily="18" charset="0"/>
                <a:ea typeface="Calibri" panose="020F0502020204030204" pitchFamily="34" charset="0"/>
                <a:cs typeface="Times New Roman" panose="02020603050405020304" pitchFamily="18" charset="0"/>
              </a:rPr>
              <a:t>Így a SAS Bizottság az egyetemi tanulmányok ideje alatt segíti a látás, hallás, mozgás, beszéd vagy egyéb területen sajátos és speciális szükséglettel élő fiatalokat. Az esélyegyenlőség érdekében azon dolgozunk, hogy diszlexia, diszgráfia, </a:t>
            </a:r>
            <a:r>
              <a:rPr lang="hu-HU" sz="1800" dirty="0" err="1">
                <a:effectLst/>
                <a:latin typeface="Times New Roman" panose="02020603050405020304" pitchFamily="18" charset="0"/>
                <a:ea typeface="Calibri" panose="020F0502020204030204" pitchFamily="34" charset="0"/>
                <a:cs typeface="Times New Roman" panose="02020603050405020304" pitchFamily="18" charset="0"/>
              </a:rPr>
              <a:t>diszkalkulia</a:t>
            </a:r>
            <a:r>
              <a:rPr lang="hu-HU" sz="1800" dirty="0">
                <a:effectLst/>
                <a:latin typeface="Times New Roman" panose="02020603050405020304" pitchFamily="18" charset="0"/>
                <a:ea typeface="Calibri" panose="020F0502020204030204" pitchFamily="34" charset="0"/>
                <a:cs typeface="Times New Roman" panose="02020603050405020304" pitchFamily="18" charset="0"/>
              </a:rPr>
              <a:t>, figyelemzavar, autizmus, beilleszkedési-, tanulási- és magatartási nehézség (BTMN) illetve súlyos, krónikus betegség esetén is eredményesen teljesíthesd a követelményeket.</a:t>
            </a:r>
          </a:p>
          <a:p>
            <a:endParaRPr lang="hu-HU" dirty="0"/>
          </a:p>
        </p:txBody>
      </p:sp>
      <p:sp>
        <p:nvSpPr>
          <p:cNvPr id="4" name="Dia számának helye 3"/>
          <p:cNvSpPr>
            <a:spLocks noGrp="1"/>
          </p:cNvSpPr>
          <p:nvPr>
            <p:ph type="sldNum" sz="quarter" idx="5"/>
          </p:nvPr>
        </p:nvSpPr>
        <p:spPr/>
        <p:txBody>
          <a:bodyPr/>
          <a:lstStyle/>
          <a:p>
            <a:fld id="{EDE209F5-20BD-4CA6-BDE8-F76BD5C21FAE}" type="slidenum">
              <a:rPr lang="hu-HU" smtClean="0"/>
              <a:t>3</a:t>
            </a:fld>
            <a:endParaRPr lang="hu-HU"/>
          </a:p>
        </p:txBody>
      </p:sp>
    </p:spTree>
    <p:extLst>
      <p:ext uri="{BB962C8B-B14F-4D97-AF65-F5344CB8AC3E}">
        <p14:creationId xmlns:p14="http://schemas.microsoft.com/office/powerpoint/2010/main" val="2450712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gn="just"/>
            <a:r>
              <a:rPr lang="hu-HU" sz="1800" dirty="0">
                <a:effectLst/>
                <a:latin typeface="Times New Roman" panose="02020603050405020304" pitchFamily="18" charset="0"/>
                <a:ea typeface="Calibri" panose="020F0502020204030204" pitchFamily="34" charset="0"/>
                <a:cs typeface="Times New Roman" panose="02020603050405020304" pitchFamily="18" charset="0"/>
              </a:rPr>
              <a:t>A SAS Bizottság állandó tagjai:</a:t>
            </a:r>
          </a:p>
          <a:p>
            <a:pPr algn="just"/>
            <a:r>
              <a:rPr lang="hu-HU" sz="1800" dirty="0">
                <a:effectLst/>
                <a:latin typeface="Times New Roman" panose="02020603050405020304" pitchFamily="18" charset="0"/>
                <a:ea typeface="Calibri" panose="020F0502020204030204" pitchFamily="34" charset="0"/>
                <a:cs typeface="Times New Roman" panose="02020603050405020304" pitchFamily="18" charset="0"/>
              </a:rPr>
              <a:t>2 fő – egyetemi koordinátor az Oktatási Igazgatóságról, valamint az OI igh. </a:t>
            </a:r>
          </a:p>
          <a:p>
            <a:pPr algn="just"/>
            <a:r>
              <a:rPr lang="hu-HU" sz="1800" dirty="0">
                <a:effectLst/>
                <a:latin typeface="Times New Roman" panose="02020603050405020304" pitchFamily="18" charset="0"/>
                <a:ea typeface="Calibri" panose="020F0502020204030204" pitchFamily="34" charset="0"/>
                <a:cs typeface="Times New Roman" panose="02020603050405020304" pitchFamily="18" charset="0"/>
              </a:rPr>
              <a:t>1-1 fő – kari/egyetemi központ koordinátor</a:t>
            </a:r>
          </a:p>
          <a:p>
            <a:pPr algn="just"/>
            <a:r>
              <a:rPr lang="hu-HU" sz="1800" dirty="0">
                <a:effectLst/>
                <a:latin typeface="Times New Roman" panose="02020603050405020304" pitchFamily="18" charset="0"/>
                <a:ea typeface="Calibri" panose="020F0502020204030204" pitchFamily="34" charset="0"/>
                <a:cs typeface="Times New Roman" panose="02020603050405020304" pitchFamily="18" charset="0"/>
              </a:rPr>
              <a:t>2 fő PEHÖK által delegált hallgató</a:t>
            </a:r>
          </a:p>
        </p:txBody>
      </p:sp>
      <p:sp>
        <p:nvSpPr>
          <p:cNvPr id="4" name="Dia számának helye 3"/>
          <p:cNvSpPr>
            <a:spLocks noGrp="1"/>
          </p:cNvSpPr>
          <p:nvPr>
            <p:ph type="sldNum" sz="quarter" idx="5"/>
          </p:nvPr>
        </p:nvSpPr>
        <p:spPr/>
        <p:txBody>
          <a:bodyPr/>
          <a:lstStyle/>
          <a:p>
            <a:fld id="{EDE209F5-20BD-4CA6-BDE8-F76BD5C21FAE}" type="slidenum">
              <a:rPr lang="hu-HU" smtClean="0"/>
              <a:t>4</a:t>
            </a:fld>
            <a:endParaRPr lang="hu-HU"/>
          </a:p>
        </p:txBody>
      </p:sp>
    </p:spTree>
    <p:extLst>
      <p:ext uri="{BB962C8B-B14F-4D97-AF65-F5344CB8AC3E}">
        <p14:creationId xmlns:p14="http://schemas.microsoft.com/office/powerpoint/2010/main" val="2618444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EDE209F5-20BD-4CA6-BDE8-F76BD5C21FAE}" type="slidenum">
              <a:rPr lang="hu-HU" smtClean="0"/>
              <a:t>5</a:t>
            </a:fld>
            <a:endParaRPr lang="hu-HU"/>
          </a:p>
        </p:txBody>
      </p:sp>
    </p:spTree>
    <p:extLst>
      <p:ext uri="{BB962C8B-B14F-4D97-AF65-F5344CB8AC3E}">
        <p14:creationId xmlns:p14="http://schemas.microsoft.com/office/powerpoint/2010/main" val="154791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EDE209F5-20BD-4CA6-BDE8-F76BD5C21FAE}" type="slidenum">
              <a:rPr lang="hu-HU" smtClean="0"/>
              <a:t>7</a:t>
            </a:fld>
            <a:endParaRPr lang="hu-HU"/>
          </a:p>
        </p:txBody>
      </p:sp>
    </p:spTree>
    <p:extLst>
      <p:ext uri="{BB962C8B-B14F-4D97-AF65-F5344CB8AC3E}">
        <p14:creationId xmlns:p14="http://schemas.microsoft.com/office/powerpoint/2010/main" val="3848913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a:spcBef>
                <a:spcPts val="0"/>
              </a:spcBef>
            </a:pPr>
            <a:r>
              <a:rPr lang="hu-HU" sz="1200" b="1" dirty="0">
                <a:solidFill>
                  <a:schemeClr val="accent2">
                    <a:lumMod val="75000"/>
                  </a:schemeClr>
                </a:solidFill>
                <a:latin typeface="Times New Roman" panose="02020603050405020304" pitchFamily="18" charset="0"/>
                <a:cs typeface="Times New Roman" panose="02020603050405020304" pitchFamily="18" charset="0"/>
              </a:rPr>
              <a:t> az </a:t>
            </a:r>
            <a:r>
              <a:rPr lang="hu-HU" sz="1200" b="1" u="sng" dirty="0">
                <a:solidFill>
                  <a:schemeClr val="accent2">
                    <a:lumMod val="75000"/>
                  </a:schemeClr>
                </a:solidFill>
                <a:latin typeface="Times New Roman" panose="02020603050405020304" pitchFamily="18" charset="0"/>
                <a:cs typeface="Times New Roman" panose="02020603050405020304" pitchFamily="18" charset="0"/>
              </a:rPr>
              <a:t>SNI-diagnosztika</a:t>
            </a:r>
            <a:r>
              <a:rPr lang="hu-HU" sz="1200" b="1" dirty="0">
                <a:solidFill>
                  <a:schemeClr val="accent2">
                    <a:lumMod val="75000"/>
                  </a:schemeClr>
                </a:solidFill>
                <a:latin typeface="Times New Roman" panose="02020603050405020304" pitchFamily="18" charset="0"/>
                <a:cs typeface="Times New Roman" panose="02020603050405020304" pitchFamily="18" charset="0"/>
              </a:rPr>
              <a:t> </a:t>
            </a:r>
            <a:r>
              <a:rPr lang="hu-HU" sz="1200" dirty="0">
                <a:solidFill>
                  <a:schemeClr val="accent2">
                    <a:lumMod val="75000"/>
                  </a:schemeClr>
                </a:solidFill>
                <a:latin typeface="Times New Roman" panose="02020603050405020304" pitchFamily="18" charset="0"/>
                <a:cs typeface="Times New Roman" panose="02020603050405020304" pitchFamily="18" charset="0"/>
              </a:rPr>
              <a:t>pedig a</a:t>
            </a:r>
            <a:r>
              <a:rPr lang="hu-HU" sz="1200" b="1" dirty="0">
                <a:solidFill>
                  <a:schemeClr val="accent2">
                    <a:lumMod val="75000"/>
                  </a:schemeClr>
                </a:solidFill>
                <a:latin typeface="Times New Roman" panose="02020603050405020304" pitchFamily="18" charset="0"/>
                <a:cs typeface="Times New Roman" panose="02020603050405020304" pitchFamily="18" charset="0"/>
              </a:rPr>
              <a:t> megyei (18 éveskorig) és országos tevékenység keretében.</a:t>
            </a:r>
            <a:br>
              <a:rPr lang="hu-HU" sz="1200" b="1" dirty="0">
                <a:solidFill>
                  <a:schemeClr val="accent2">
                    <a:lumMod val="75000"/>
                  </a:schemeClr>
                </a:solidFill>
                <a:latin typeface="Times New Roman" panose="02020603050405020304" pitchFamily="18" charset="0"/>
                <a:cs typeface="Times New Roman" panose="02020603050405020304" pitchFamily="18" charset="0"/>
              </a:rPr>
            </a:br>
            <a:r>
              <a:rPr lang="hu-HU" sz="1200" b="1" dirty="0">
                <a:latin typeface="Times New Roman" panose="02020603050405020304" pitchFamily="18" charset="0"/>
                <a:cs typeface="Times New Roman" panose="02020603050405020304" pitchFamily="18" charset="0"/>
              </a:rPr>
              <a:t>Az SNI, fogyatékossági, zavarok körére jellemző: </a:t>
            </a:r>
          </a:p>
          <a:p>
            <a:pPr marL="0" indent="0">
              <a:spcBef>
                <a:spcPts val="0"/>
              </a:spcBef>
              <a:buNone/>
            </a:pPr>
            <a:r>
              <a:rPr lang="hu-HU" sz="1200" b="1" dirty="0">
                <a:latin typeface="Times New Roman" panose="02020603050405020304" pitchFamily="18" charset="0"/>
                <a:cs typeface="Times New Roman" panose="02020603050405020304" pitchFamily="18" charset="0"/>
              </a:rPr>
              <a:t>-tartósan fennáll,</a:t>
            </a:r>
          </a:p>
          <a:p>
            <a:pPr marL="0" indent="0">
              <a:spcBef>
                <a:spcPts val="0"/>
              </a:spcBef>
              <a:buNone/>
            </a:pPr>
            <a:r>
              <a:rPr lang="hu-HU" sz="1200" b="1" dirty="0">
                <a:latin typeface="Times New Roman" panose="02020603050405020304" pitchFamily="18" charset="0"/>
                <a:cs typeface="Times New Roman" panose="02020603050405020304" pitchFamily="18" charset="0"/>
              </a:rPr>
              <a:t>-az életvezetésben is akadályt jelent, </a:t>
            </a:r>
          </a:p>
          <a:p>
            <a:pPr marL="0" indent="0">
              <a:spcBef>
                <a:spcPts val="0"/>
              </a:spcBef>
              <a:buNone/>
            </a:pPr>
            <a:r>
              <a:rPr lang="hu-HU" sz="1200" b="1" dirty="0">
                <a:latin typeface="Times New Roman" panose="02020603050405020304" pitchFamily="18" charset="0"/>
                <a:cs typeface="Times New Roman" panose="02020603050405020304" pitchFamily="18" charset="0"/>
              </a:rPr>
              <a:t>-a későbbi társadalmi szerepvállalást, részvételt is korlátozhatja, gátolhatja.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hu-HU" sz="1200" dirty="0">
              <a:solidFill>
                <a:schemeClr val="accent2">
                  <a:lumMod val="75000"/>
                </a:schemeClr>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u-HU" sz="1200" dirty="0">
              <a:solidFill>
                <a:schemeClr val="accent2">
                  <a:lumMod val="75000"/>
                </a:schemeClr>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u-HU" sz="1200" dirty="0">
                <a:solidFill>
                  <a:schemeClr val="accent2">
                    <a:lumMod val="75000"/>
                  </a:schemeClr>
                </a:solidFill>
                <a:latin typeface="Times New Roman" panose="02020603050405020304" pitchFamily="18" charset="0"/>
                <a:cs typeface="Times New Roman" panose="02020603050405020304" pitchFamily="18" charset="0"/>
              </a:rPr>
              <a:t>A </a:t>
            </a:r>
            <a:r>
              <a:rPr lang="hu-HU" sz="1200" b="1" u="sng" dirty="0">
                <a:solidFill>
                  <a:schemeClr val="accent2">
                    <a:lumMod val="75000"/>
                  </a:schemeClr>
                </a:solidFill>
                <a:latin typeface="Times New Roman" panose="02020603050405020304" pitchFamily="18" charset="0"/>
                <a:cs typeface="Times New Roman" panose="02020603050405020304" pitchFamily="18" charset="0"/>
              </a:rPr>
              <a:t>BTM-diagnosztika </a:t>
            </a:r>
            <a:r>
              <a:rPr lang="hu-HU" sz="1200" b="1" dirty="0">
                <a:solidFill>
                  <a:schemeClr val="accent2">
                    <a:lumMod val="75000"/>
                  </a:schemeClr>
                </a:solidFill>
                <a:latin typeface="Times New Roman" panose="02020603050405020304" pitchFamily="18" charset="0"/>
                <a:cs typeface="Times New Roman" panose="02020603050405020304" pitchFamily="18" charset="0"/>
              </a:rPr>
              <a:t>a járási szakértői bizottság</a:t>
            </a:r>
            <a:r>
              <a:rPr lang="hu-HU" sz="1200" dirty="0">
                <a:solidFill>
                  <a:schemeClr val="accent2">
                    <a:lumMod val="75000"/>
                  </a:schemeClr>
                </a:solidFill>
                <a:latin typeface="Times New Roman" panose="02020603050405020304" pitchFamily="18" charset="0"/>
                <a:cs typeface="Times New Roman" panose="02020603050405020304" pitchFamily="18" charset="0"/>
              </a:rPr>
              <a:t> tevékenységének keretében történik,</a:t>
            </a:r>
            <a:br>
              <a:rPr lang="hu-HU" sz="1200" dirty="0">
                <a:solidFill>
                  <a:schemeClr val="accent2">
                    <a:lumMod val="75000"/>
                  </a:schemeClr>
                </a:solidFill>
                <a:latin typeface="Times New Roman" panose="02020603050405020304" pitchFamily="18" charset="0"/>
                <a:cs typeface="Times New Roman" panose="02020603050405020304" pitchFamily="18" charset="0"/>
              </a:rPr>
            </a:br>
            <a:r>
              <a:rPr lang="hu-HU" sz="1200" b="1" dirty="0">
                <a:latin typeface="Times New Roman" panose="02020603050405020304" pitchFamily="18" charset="0"/>
                <a:cs typeface="Times New Roman" panose="02020603050405020304" pitchFamily="18" charset="0"/>
              </a:rPr>
              <a:t>A „nehézség” arra utal, hogy a probléma átmeneti, nem áll fenn tartósan. </a:t>
            </a:r>
            <a:r>
              <a:rPr lang="hu-HU" sz="1200" dirty="0">
                <a:latin typeface="Times New Roman" panose="02020603050405020304" pitchFamily="18" charset="0"/>
                <a:cs typeface="Times New Roman" panose="02020603050405020304" pitchFamily="18" charset="0"/>
              </a:rPr>
              <a:t>Pedagógiai eszközökkel kezelhető. Általában rossz tanulási módszer a kiváltó oka.</a:t>
            </a:r>
          </a:p>
          <a:p>
            <a:endParaRPr lang="hu-HU" dirty="0"/>
          </a:p>
        </p:txBody>
      </p:sp>
      <p:sp>
        <p:nvSpPr>
          <p:cNvPr id="4" name="Dia számának helye 3"/>
          <p:cNvSpPr>
            <a:spLocks noGrp="1"/>
          </p:cNvSpPr>
          <p:nvPr>
            <p:ph type="sldNum" sz="quarter" idx="5"/>
          </p:nvPr>
        </p:nvSpPr>
        <p:spPr/>
        <p:txBody>
          <a:bodyPr/>
          <a:lstStyle/>
          <a:p>
            <a:fld id="{EDE209F5-20BD-4CA6-BDE8-F76BD5C21FAE}" type="slidenum">
              <a:rPr lang="hu-HU" smtClean="0"/>
              <a:t>8</a:t>
            </a:fld>
            <a:endParaRPr lang="hu-HU"/>
          </a:p>
        </p:txBody>
      </p:sp>
    </p:spTree>
    <p:extLst>
      <p:ext uri="{BB962C8B-B14F-4D97-AF65-F5344CB8AC3E}">
        <p14:creationId xmlns:p14="http://schemas.microsoft.com/office/powerpoint/2010/main" val="1841982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EDE209F5-20BD-4CA6-BDE8-F76BD5C21FAE}" type="slidenum">
              <a:rPr lang="hu-HU" smtClean="0"/>
              <a:t>10</a:t>
            </a:fld>
            <a:endParaRPr lang="hu-HU"/>
          </a:p>
        </p:txBody>
      </p:sp>
    </p:spTree>
    <p:extLst>
      <p:ext uri="{BB962C8B-B14F-4D97-AF65-F5344CB8AC3E}">
        <p14:creationId xmlns:p14="http://schemas.microsoft.com/office/powerpoint/2010/main" val="4259019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indent="0" algn="just">
              <a:lnSpc>
                <a:spcPct val="120000"/>
              </a:lnSpc>
              <a:spcBef>
                <a:spcPts val="0"/>
              </a:spcBef>
              <a:buNone/>
            </a:pPr>
            <a:r>
              <a:rPr lang="hu-HU" sz="1200" dirty="0">
                <a:latin typeface="Raleway" pitchFamily="2" charset="-18"/>
              </a:rPr>
              <a:t>(4) *  Ha a nem magyar állampolgárságú jelentkező magyarországi lakóhellyel, ennek hiányában tartózkodási hellyel nem rendelkezik, a fogyatékosság a (2) és a (3) bekezdésben foglaltaktól eltérően a külföldön kiállított szakértői vélemény hiteles fordításával igazolható. A felsőoktatási intézmény internetes honlapján közzéteszi azoknak a nyelveknek a felsorolását, amelyek esetében nem hiteles fordítást is elfogad.</a:t>
            </a:r>
          </a:p>
          <a:p>
            <a:pPr marL="0" indent="0" algn="just">
              <a:lnSpc>
                <a:spcPct val="120000"/>
              </a:lnSpc>
              <a:spcBef>
                <a:spcPts val="0"/>
              </a:spcBef>
              <a:buNone/>
            </a:pPr>
            <a:r>
              <a:rPr lang="hu-HU" sz="1200" dirty="0">
                <a:latin typeface="Raleway" pitchFamily="2" charset="-18"/>
              </a:rPr>
              <a:t>(5) *  Ha a nem magyar állampolgárságú jelentkező vagy hallgató rendelkezik külföldön kiállított szakértői véleménnyel, akkor a fogyatékosság a (2) és a (3) bekezdésben foglaltaktól eltérően a külföldön kiállított szakértői vélemény hiteles fordításával igazolható. A felsőoktatási intézmény internetes honlapján közzéteszi azoknak a nyelveknek a felsorolását, amelyek esetében nem hiteles fordítást is elfogad</a:t>
            </a:r>
            <a:r>
              <a:rPr lang="hu-HU" sz="1200" b="1" dirty="0">
                <a:latin typeface="Raleway" pitchFamily="2" charset="-18"/>
              </a:rPr>
              <a:t>.</a:t>
            </a:r>
            <a:r>
              <a:rPr lang="hu-HU" sz="1200" dirty="0">
                <a:latin typeface="Raleway" pitchFamily="2" charset="-18"/>
              </a:rPr>
              <a:t> </a:t>
            </a:r>
          </a:p>
          <a:p>
            <a:endParaRPr lang="hu-HU" dirty="0"/>
          </a:p>
          <a:p>
            <a:endParaRPr lang="hu-HU" dirty="0"/>
          </a:p>
        </p:txBody>
      </p:sp>
      <p:sp>
        <p:nvSpPr>
          <p:cNvPr id="4" name="Dia számának helye 3"/>
          <p:cNvSpPr>
            <a:spLocks noGrp="1"/>
          </p:cNvSpPr>
          <p:nvPr>
            <p:ph type="sldNum" sz="quarter" idx="5"/>
          </p:nvPr>
        </p:nvSpPr>
        <p:spPr/>
        <p:txBody>
          <a:bodyPr/>
          <a:lstStyle/>
          <a:p>
            <a:fld id="{EDE209F5-20BD-4CA6-BDE8-F76BD5C21FAE}" type="slidenum">
              <a:rPr lang="hu-HU" smtClean="0"/>
              <a:t>11</a:t>
            </a:fld>
            <a:endParaRPr lang="hu-HU"/>
          </a:p>
        </p:txBody>
      </p:sp>
    </p:spTree>
    <p:extLst>
      <p:ext uri="{BB962C8B-B14F-4D97-AF65-F5344CB8AC3E}">
        <p14:creationId xmlns:p14="http://schemas.microsoft.com/office/powerpoint/2010/main" val="3665994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1524000" y="1122363"/>
            <a:ext cx="9144000" cy="2387600"/>
          </a:xfrm>
        </p:spPr>
        <p:txBody>
          <a:bodyPr anchor="b"/>
          <a:lstStyle>
            <a:lvl1pPr algn="ctr">
              <a:defRPr sz="6000"/>
            </a:lvl1pPr>
          </a:lstStyle>
          <a:p>
            <a:r>
              <a:rPr lang="hu-HU"/>
              <a:t>Mintacím szerkesztése</a:t>
            </a:r>
          </a:p>
        </p:txBody>
      </p:sp>
      <p:sp>
        <p:nvSpPr>
          <p:cNvPr id="3" name="Alcím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a:t>Alcím mintájának szerkesztése</a:t>
            </a:r>
          </a:p>
        </p:txBody>
      </p:sp>
      <p:sp>
        <p:nvSpPr>
          <p:cNvPr id="4" name="Dátum helye 3"/>
          <p:cNvSpPr>
            <a:spLocks noGrp="1"/>
          </p:cNvSpPr>
          <p:nvPr>
            <p:ph type="dt" sz="half" idx="10"/>
          </p:nvPr>
        </p:nvSpPr>
        <p:spPr/>
        <p:txBody>
          <a:bodyPr/>
          <a:lstStyle/>
          <a:p>
            <a:fld id="{9C2B96C6-CE5C-4F7D-9AB3-D33B379C2EC8}" type="datetime1">
              <a:rPr lang="hu-HU" smtClean="0"/>
              <a:t>2024. 09. 03.</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EBA70503-4703-4673-A626-045CD26648AD}" type="slidenum">
              <a:rPr lang="hu-HU" smtClean="0"/>
              <a:t>‹#›</a:t>
            </a:fld>
            <a:endParaRPr lang="hu-HU"/>
          </a:p>
        </p:txBody>
      </p:sp>
    </p:spTree>
    <p:extLst>
      <p:ext uri="{BB962C8B-B14F-4D97-AF65-F5344CB8AC3E}">
        <p14:creationId xmlns:p14="http://schemas.microsoft.com/office/powerpoint/2010/main" val="3183575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Függőleges szöveg helye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DD65850E-E7E1-4625-816A-4C7943FE58B3}" type="datetime1">
              <a:rPr lang="hu-HU" smtClean="0"/>
              <a:t>2024. 09. 03.</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EBA70503-4703-4673-A626-045CD26648AD}" type="slidenum">
              <a:rPr lang="hu-HU" smtClean="0"/>
              <a:t>‹#›</a:t>
            </a:fld>
            <a:endParaRPr lang="hu-HU"/>
          </a:p>
        </p:txBody>
      </p:sp>
    </p:spTree>
    <p:extLst>
      <p:ext uri="{BB962C8B-B14F-4D97-AF65-F5344CB8AC3E}">
        <p14:creationId xmlns:p14="http://schemas.microsoft.com/office/powerpoint/2010/main" val="2062493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94944E29-07FD-43E6-85D6-9E7F041EFAD5}" type="datetime1">
              <a:rPr lang="hu-HU" smtClean="0"/>
              <a:t>2024. 09. 03.</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EBA70503-4703-4673-A626-045CD26648AD}" type="slidenum">
              <a:rPr lang="hu-HU" smtClean="0"/>
              <a:t>‹#›</a:t>
            </a:fld>
            <a:endParaRPr lang="hu-HU"/>
          </a:p>
        </p:txBody>
      </p:sp>
    </p:spTree>
    <p:extLst>
      <p:ext uri="{BB962C8B-B14F-4D97-AF65-F5344CB8AC3E}">
        <p14:creationId xmlns:p14="http://schemas.microsoft.com/office/powerpoint/2010/main" val="2969040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5FCE9E21-EEB3-4E3D-A874-F1E5CAEC7F93}" type="datetime1">
              <a:rPr lang="hu-HU" smtClean="0"/>
              <a:t>2024. 09. 03.</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EBA70503-4703-4673-A626-045CD26648AD}" type="slidenum">
              <a:rPr lang="hu-HU" smtClean="0"/>
              <a:t>‹#›</a:t>
            </a:fld>
            <a:endParaRPr lang="hu-HU"/>
          </a:p>
        </p:txBody>
      </p:sp>
    </p:spTree>
    <p:extLst>
      <p:ext uri="{BB962C8B-B14F-4D97-AF65-F5344CB8AC3E}">
        <p14:creationId xmlns:p14="http://schemas.microsoft.com/office/powerpoint/2010/main" val="2346256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p:cNvSpPr>
            <a:spLocks noGrp="1"/>
          </p:cNvSpPr>
          <p:nvPr>
            <p:ph type="dt" sz="half" idx="10"/>
          </p:nvPr>
        </p:nvSpPr>
        <p:spPr/>
        <p:txBody>
          <a:bodyPr/>
          <a:lstStyle/>
          <a:p>
            <a:fld id="{F59783C4-7DCD-48E1-B6F5-B6E52ECCFBD5}" type="datetime1">
              <a:rPr lang="hu-HU" smtClean="0"/>
              <a:t>2024. 09. 03.</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EBA70503-4703-4673-A626-045CD26648AD}" type="slidenum">
              <a:rPr lang="hu-HU" smtClean="0"/>
              <a:t>‹#›</a:t>
            </a:fld>
            <a:endParaRPr lang="hu-HU"/>
          </a:p>
        </p:txBody>
      </p:sp>
    </p:spTree>
    <p:extLst>
      <p:ext uri="{BB962C8B-B14F-4D97-AF65-F5344CB8AC3E}">
        <p14:creationId xmlns:p14="http://schemas.microsoft.com/office/powerpoint/2010/main" val="1605704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p:cNvSpPr>
            <a:spLocks noGrp="1"/>
          </p:cNvSpPr>
          <p:nvPr>
            <p:ph type="dt" sz="half" idx="10"/>
          </p:nvPr>
        </p:nvSpPr>
        <p:spPr/>
        <p:txBody>
          <a:bodyPr/>
          <a:lstStyle/>
          <a:p>
            <a:fld id="{8F7CA2A9-2004-4724-9500-B3F143788EEF}" type="datetime1">
              <a:rPr lang="hu-HU" smtClean="0"/>
              <a:t>2024. 09. 03.</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EBA70503-4703-4673-A626-045CD26648AD}" type="slidenum">
              <a:rPr lang="hu-HU" smtClean="0"/>
              <a:t>‹#›</a:t>
            </a:fld>
            <a:endParaRPr lang="hu-HU"/>
          </a:p>
        </p:txBody>
      </p:sp>
    </p:spTree>
    <p:extLst>
      <p:ext uri="{BB962C8B-B14F-4D97-AF65-F5344CB8AC3E}">
        <p14:creationId xmlns:p14="http://schemas.microsoft.com/office/powerpoint/2010/main" val="1087358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a:t>Mintacím szerkesztése</a:t>
            </a:r>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p:cNvSpPr>
            <a:spLocks noGrp="1"/>
          </p:cNvSpPr>
          <p:nvPr>
            <p:ph type="dt" sz="half" idx="10"/>
          </p:nvPr>
        </p:nvSpPr>
        <p:spPr/>
        <p:txBody>
          <a:bodyPr/>
          <a:lstStyle/>
          <a:p>
            <a:fld id="{B726C58F-BB98-4B50-9D83-16A7F4AF11E4}" type="datetime1">
              <a:rPr lang="hu-HU" smtClean="0"/>
              <a:t>2024. 09. 03.</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EBA70503-4703-4673-A626-045CD26648AD}" type="slidenum">
              <a:rPr lang="hu-HU" smtClean="0"/>
              <a:t>‹#›</a:t>
            </a:fld>
            <a:endParaRPr lang="hu-HU"/>
          </a:p>
        </p:txBody>
      </p:sp>
    </p:spTree>
    <p:extLst>
      <p:ext uri="{BB962C8B-B14F-4D97-AF65-F5344CB8AC3E}">
        <p14:creationId xmlns:p14="http://schemas.microsoft.com/office/powerpoint/2010/main" val="3159627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Dátum helye 2"/>
          <p:cNvSpPr>
            <a:spLocks noGrp="1"/>
          </p:cNvSpPr>
          <p:nvPr>
            <p:ph type="dt" sz="half" idx="10"/>
          </p:nvPr>
        </p:nvSpPr>
        <p:spPr/>
        <p:txBody>
          <a:bodyPr/>
          <a:lstStyle/>
          <a:p>
            <a:fld id="{1FA21F13-A1CC-452A-8FF0-F81216ACE48A}" type="datetime1">
              <a:rPr lang="hu-HU" smtClean="0"/>
              <a:t>2024. 09. 03.</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EBA70503-4703-4673-A626-045CD26648AD}" type="slidenum">
              <a:rPr lang="hu-HU" smtClean="0"/>
              <a:t>‹#›</a:t>
            </a:fld>
            <a:endParaRPr lang="hu-HU"/>
          </a:p>
        </p:txBody>
      </p:sp>
    </p:spTree>
    <p:extLst>
      <p:ext uri="{BB962C8B-B14F-4D97-AF65-F5344CB8AC3E}">
        <p14:creationId xmlns:p14="http://schemas.microsoft.com/office/powerpoint/2010/main" val="1658251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E06BC086-E44E-448D-A4FC-52A4BAFF25F5}" type="datetime1">
              <a:rPr lang="hu-HU" smtClean="0"/>
              <a:t>2024. 09. 03.</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EBA70503-4703-4673-A626-045CD26648AD}" type="slidenum">
              <a:rPr lang="hu-HU" smtClean="0"/>
              <a:t>‹#›</a:t>
            </a:fld>
            <a:endParaRPr lang="hu-HU"/>
          </a:p>
        </p:txBody>
      </p:sp>
    </p:spTree>
    <p:extLst>
      <p:ext uri="{BB962C8B-B14F-4D97-AF65-F5344CB8AC3E}">
        <p14:creationId xmlns:p14="http://schemas.microsoft.com/office/powerpoint/2010/main" val="3148100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C01A5942-E05A-4A2E-9C4E-11D42199CF5A}" type="datetime1">
              <a:rPr lang="hu-HU" smtClean="0"/>
              <a:t>2024. 09. 03.</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EBA70503-4703-4673-A626-045CD26648AD}" type="slidenum">
              <a:rPr lang="hu-HU" smtClean="0"/>
              <a:t>‹#›</a:t>
            </a:fld>
            <a:endParaRPr lang="hu-HU"/>
          </a:p>
        </p:txBody>
      </p:sp>
    </p:spTree>
    <p:extLst>
      <p:ext uri="{BB962C8B-B14F-4D97-AF65-F5344CB8AC3E}">
        <p14:creationId xmlns:p14="http://schemas.microsoft.com/office/powerpoint/2010/main" val="1898791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7F746E32-4881-46F0-90A0-6E7D25BC5B3D}" type="datetime1">
              <a:rPr lang="hu-HU" smtClean="0"/>
              <a:t>2024. 09. 03.</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EBA70503-4703-4673-A626-045CD26648AD}" type="slidenum">
              <a:rPr lang="hu-HU" smtClean="0"/>
              <a:t>‹#›</a:t>
            </a:fld>
            <a:endParaRPr lang="hu-HU"/>
          </a:p>
        </p:txBody>
      </p:sp>
    </p:spTree>
    <p:extLst>
      <p:ext uri="{BB962C8B-B14F-4D97-AF65-F5344CB8AC3E}">
        <p14:creationId xmlns:p14="http://schemas.microsoft.com/office/powerpoint/2010/main" val="4288707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extLst>
              <a:ext uri="{BEBA8EAE-BF5A-486C-A8C5-ECC9F3942E4B}">
                <a14:imgProps xmlns:a14="http://schemas.microsoft.com/office/drawing/2010/main">
                  <a14:imgLayer r:embed="rId14">
                    <a14:imgEffect>
                      <a14:brightnessContrast bright="10000"/>
                    </a14:imgEffect>
                  </a14:imgLayer>
                </a14:imgProps>
              </a:ext>
              <a:ext uri="{28A0092B-C50C-407E-A947-70E740481C1C}">
                <a14:useLocalDpi xmlns:a14="http://schemas.microsoft.com/office/drawing/2010/main" val="0"/>
              </a:ext>
            </a:extLst>
          </a:blip>
          <a:srcRect/>
          <a:stretch>
            <a:fillRect t="-12000" b="-12000"/>
          </a:stretch>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B1DF27-A7B0-4CD5-B25A-094405C96AB4}" type="datetime1">
              <a:rPr lang="hu-HU" smtClean="0"/>
              <a:t>2024. 09. 03.</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A70503-4703-4673-A626-045CD26648AD}" type="slidenum">
              <a:rPr lang="hu-HU" smtClean="0"/>
              <a:t>‹#›</a:t>
            </a:fld>
            <a:endParaRPr lang="hu-HU"/>
          </a:p>
        </p:txBody>
      </p:sp>
    </p:spTree>
    <p:extLst>
      <p:ext uri="{BB962C8B-B14F-4D97-AF65-F5344CB8AC3E}">
        <p14:creationId xmlns:p14="http://schemas.microsoft.com/office/powerpoint/2010/main" val="34044062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24.jpe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hyperlink" Target="https://gyopsz.elte.hu/"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image" Target="../media/image35.jpeg"/><Relationship Id="rId3" Type="http://schemas.openxmlformats.org/officeDocument/2006/relationships/image" Target="../media/image8.png"/><Relationship Id="rId7" Type="http://schemas.openxmlformats.org/officeDocument/2006/relationships/image" Target="../media/image29.jpeg"/><Relationship Id="rId12" Type="http://schemas.openxmlformats.org/officeDocument/2006/relationships/image" Target="../media/image34.jpe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8.jpeg"/><Relationship Id="rId11" Type="http://schemas.openxmlformats.org/officeDocument/2006/relationships/image" Target="../media/image33.jpeg"/><Relationship Id="rId5" Type="http://schemas.openxmlformats.org/officeDocument/2006/relationships/image" Target="../media/image5.png"/><Relationship Id="rId10" Type="http://schemas.openxmlformats.org/officeDocument/2006/relationships/image" Target="../media/image32.jpeg"/><Relationship Id="rId4" Type="http://schemas.openxmlformats.org/officeDocument/2006/relationships/hyperlink" Target="https://sasbizottsag.uni-pannon.hu/home?view=article&amp;id=33:cat-space&amp;catid=10" TargetMode="External"/><Relationship Id="rId9" Type="http://schemas.openxmlformats.org/officeDocument/2006/relationships/image" Target="../media/image31.jpeg"/><Relationship Id="rId14" Type="http://schemas.openxmlformats.org/officeDocument/2006/relationships/image" Target="../media/image36.jpeg"/></Relationships>
</file>

<file path=ppt/slides/_rels/slide16.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8.png"/><Relationship Id="rId7" Type="http://schemas.openxmlformats.org/officeDocument/2006/relationships/image" Target="../media/image37.jpeg"/><Relationship Id="rId12"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5.png"/><Relationship Id="rId11" Type="http://schemas.openxmlformats.org/officeDocument/2006/relationships/image" Target="../media/image41.jpeg"/><Relationship Id="rId5" Type="http://schemas.openxmlformats.org/officeDocument/2006/relationships/hyperlink" Target="mailto:sas_bizottsag@almos.uni-pannon.hu" TargetMode="External"/><Relationship Id="rId10" Type="http://schemas.openxmlformats.org/officeDocument/2006/relationships/image" Target="../media/image40.jpeg"/><Relationship Id="rId4" Type="http://schemas.openxmlformats.org/officeDocument/2006/relationships/hyperlink" Target="https://sasbizottsag.uni-pannon.hu/home?view=article&amp;id=35:tanacsado-szoba&amp;catid=10" TargetMode="External"/><Relationship Id="rId9" Type="http://schemas.openxmlformats.org/officeDocument/2006/relationships/image" Target="../media/image39.jpeg"/></Relationships>
</file>

<file path=ppt/slides/_rels/slide17.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s://www.phonak.com/hu-hu/hallo-keszulekek/mikrofonok/roger-on" TargetMode="External"/><Relationship Id="rId5" Type="http://schemas.openxmlformats.org/officeDocument/2006/relationships/hyperlink" Target="https://www.phonak.com/hu-hu/hallo-keszulekek/mikrofonok/roger-table-mic-ii" TargetMode="External"/><Relationship Id="rId10" Type="http://schemas.openxmlformats.org/officeDocument/2006/relationships/image" Target="../media/image45.png"/><Relationship Id="rId4" Type="http://schemas.openxmlformats.org/officeDocument/2006/relationships/hyperlink" Target="https://www.phonak.com/hu-hu/hallo-keszulekek/mikrofonok/roger-neckloop" TargetMode="External"/><Relationship Id="rId9"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47.jpeg"/><Relationship Id="rId5" Type="http://schemas.openxmlformats.org/officeDocument/2006/relationships/image" Target="../media/image46.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4.png"/><Relationship Id="rId7" Type="http://schemas.openxmlformats.org/officeDocument/2006/relationships/image" Target="../media/image49.jpe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hyperlink" Target="https://skontakt.hu/" TargetMode="External"/><Relationship Id="rId5" Type="http://schemas.openxmlformats.org/officeDocument/2006/relationships/image" Target="../media/image5.png"/><Relationship Id="rId4" Type="http://schemas.openxmlformats.org/officeDocument/2006/relationships/hyperlink" Target="https://salvavita.h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6.jp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png"/><Relationship Id="rId7" Type="http://schemas.openxmlformats.org/officeDocument/2006/relationships/hyperlink" Target="https://sasbizottsag.uni-pannon.hu/dokumentumok-kezelese/37-hozzajarulo-nyilatkozat-sas-hallgato-pe-jbi"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s://sasbizottsag.uni-pannon.hu/dokumentumok-kezelese/35-adat-tajekoztato-sas-hallgato-pe-jbi" TargetMode="External"/><Relationship Id="rId5" Type="http://schemas.openxmlformats.org/officeDocument/2006/relationships/hyperlink" Target="https://sasbizottsag.uni-pannon.hu/dokumentumok-kezelese/36-adatlap-sas-hallgato-pe-jbi" TargetMode="External"/><Relationship Id="rId4" Type="http://schemas.openxmlformats.org/officeDocument/2006/relationships/hyperlink" Target="https://sasbizottsag.setmore.com/"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8.png"/><Relationship Id="rId7" Type="http://schemas.openxmlformats.org/officeDocument/2006/relationships/image" Target="../media/image52.jpe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51.jpeg"/><Relationship Id="rId5" Type="http://schemas.openxmlformats.org/officeDocument/2006/relationships/image" Target="../media/image5.png"/><Relationship Id="rId4" Type="http://schemas.openxmlformats.org/officeDocument/2006/relationships/hyperlink" Target="https://www.zsonglor.hu/" TargetMode="External"/><Relationship Id="rId9" Type="http://schemas.openxmlformats.org/officeDocument/2006/relationships/image" Target="../media/image54.jpeg"/></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png"/><Relationship Id="rId7" Type="http://schemas.openxmlformats.org/officeDocument/2006/relationships/hyperlink" Target="https://sasbizottsag.setmore.com/"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mailto:sas_bizottsag@uni-pannon.hu" TargetMode="External"/><Relationship Id="rId5" Type="http://schemas.openxmlformats.org/officeDocument/2006/relationships/hyperlink" Target="https://www.facebook.com/pannonegyetemsas" TargetMode="External"/><Relationship Id="rId4" Type="http://schemas.openxmlformats.org/officeDocument/2006/relationships/hyperlink" Target="https://sasbizottsag.uni-pannon.hu/" TargetMode="External"/><Relationship Id="rId9"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jpeg"/><Relationship Id="rId3" Type="http://schemas.openxmlformats.org/officeDocument/2006/relationships/image" Target="../media/image8.png"/><Relationship Id="rId7" Type="http://schemas.openxmlformats.org/officeDocument/2006/relationships/image" Target="../media/image10.png"/><Relationship Id="rId12"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5.png"/><Relationship Id="rId11" Type="http://schemas.openxmlformats.org/officeDocument/2006/relationships/image" Target="../media/image14.jpg"/><Relationship Id="rId5" Type="http://schemas.openxmlformats.org/officeDocument/2006/relationships/hyperlink" Target="mailto:lako.janos@uni-pannon.hu" TargetMode="External"/><Relationship Id="rId10" Type="http://schemas.openxmlformats.org/officeDocument/2006/relationships/image" Target="../media/image13.png"/><Relationship Id="rId4" Type="http://schemas.openxmlformats.org/officeDocument/2006/relationships/hyperlink" Target="mailto:czuppon.viktoria@gtk.uni-pannon.hu" TargetMode="External"/><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jpeg"/><Relationship Id="rId3" Type="http://schemas.openxmlformats.org/officeDocument/2006/relationships/hyperlink" Target="mailto:oi_igh@uni-pannon.hu" TargetMode="External"/><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4.xml"/><Relationship Id="rId6" Type="http://schemas.openxmlformats.org/officeDocument/2006/relationships/image" Target="../media/image5.png"/><Relationship Id="rId11" Type="http://schemas.openxmlformats.org/officeDocument/2006/relationships/image" Target="../media/image21.jpeg"/><Relationship Id="rId5" Type="http://schemas.openxmlformats.org/officeDocument/2006/relationships/hyperlink" Target="mailto:gyentikristof@hok.uni-pannon.hu" TargetMode="External"/><Relationship Id="rId10" Type="http://schemas.openxmlformats.org/officeDocument/2006/relationships/image" Target="../media/image20.png"/><Relationship Id="rId4" Type="http://schemas.openxmlformats.org/officeDocument/2006/relationships/hyperlink" Target="mailto:nemeth.krisztina@zek.uni-pannon.hu" TargetMode="External"/><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Cím 1">
            <a:extLst>
              <a:ext uri="{FF2B5EF4-FFF2-40B4-BE49-F238E27FC236}">
                <a16:creationId xmlns:a16="http://schemas.microsoft.com/office/drawing/2014/main" id="{0CC1E508-FCB2-5551-AB3C-97D8708B5463}"/>
              </a:ext>
            </a:extLst>
          </p:cNvPr>
          <p:cNvSpPr>
            <a:spLocks noGrp="1"/>
          </p:cNvSpPr>
          <p:nvPr>
            <p:ph type="title"/>
          </p:nvPr>
        </p:nvSpPr>
        <p:spPr>
          <a:xfrm>
            <a:off x="183118" y="957424"/>
            <a:ext cx="3703082" cy="5533866"/>
          </a:xfrm>
        </p:spPr>
        <p:txBody>
          <a:bodyPr vert="horz" lIns="91440" tIns="45720" rIns="91440" bIns="45720" rtlCol="0" anchor="t">
            <a:normAutofit/>
          </a:bodyPr>
          <a:lstStyle/>
          <a:p>
            <a:pPr algn="ctr">
              <a:lnSpc>
                <a:spcPct val="100000"/>
              </a:lnSpc>
            </a:pPr>
            <a:r>
              <a:rPr lang="hu-HU" sz="4000" kern="1200" dirty="0">
                <a:solidFill>
                  <a:srgbClr val="FFFFFF"/>
                </a:solidFill>
                <a:latin typeface="+mj-lt"/>
                <a:ea typeface="+mj-ea"/>
                <a:cs typeface="+mj-cs"/>
              </a:rPr>
              <a:t>Pannon Egyetem</a:t>
            </a:r>
            <a:br>
              <a:rPr lang="hu-HU" sz="4000" b="1" kern="1200" dirty="0">
                <a:solidFill>
                  <a:srgbClr val="FFFFFF"/>
                </a:solidFill>
                <a:latin typeface="+mj-lt"/>
                <a:ea typeface="+mj-ea"/>
                <a:cs typeface="+mj-cs"/>
              </a:rPr>
            </a:br>
            <a:r>
              <a:rPr lang="hu-HU" sz="4000" b="1" kern="1200" dirty="0">
                <a:solidFill>
                  <a:srgbClr val="FFFFFF"/>
                </a:solidFill>
                <a:latin typeface="+mj-lt"/>
                <a:ea typeface="+mj-ea"/>
                <a:cs typeface="+mj-cs"/>
              </a:rPr>
              <a:t>SAS Bizottság </a:t>
            </a:r>
            <a:br>
              <a:rPr lang="hu-HU" sz="4000" b="1" kern="1200" dirty="0">
                <a:solidFill>
                  <a:srgbClr val="FFFFFF"/>
                </a:solidFill>
                <a:latin typeface="+mj-lt"/>
                <a:ea typeface="+mj-ea"/>
                <a:cs typeface="+mj-cs"/>
              </a:rPr>
            </a:br>
            <a:r>
              <a:rPr lang="hu-HU" sz="4000" i="1" kern="1200" dirty="0">
                <a:solidFill>
                  <a:srgbClr val="FFFFFF"/>
                </a:solidFill>
                <a:latin typeface="+mj-lt"/>
                <a:ea typeface="+mj-ea"/>
                <a:cs typeface="+mj-cs"/>
              </a:rPr>
              <a:t>Információs nap</a:t>
            </a:r>
            <a:br>
              <a:rPr lang="hu-HU" sz="4000" i="1" kern="1200" dirty="0">
                <a:solidFill>
                  <a:srgbClr val="FFFFFF"/>
                </a:solidFill>
                <a:latin typeface="+mj-lt"/>
                <a:ea typeface="+mj-ea"/>
                <a:cs typeface="+mj-cs"/>
              </a:rPr>
            </a:br>
            <a:br>
              <a:rPr lang="hu-HU" sz="4000" i="1" kern="1200" dirty="0">
                <a:solidFill>
                  <a:srgbClr val="FFFFFF"/>
                </a:solidFill>
                <a:latin typeface="+mj-lt"/>
                <a:ea typeface="+mj-ea"/>
                <a:cs typeface="+mj-cs"/>
              </a:rPr>
            </a:br>
            <a:br>
              <a:rPr lang="hu-HU" sz="4000" i="1" kern="1200" dirty="0">
                <a:solidFill>
                  <a:srgbClr val="FFFFFF"/>
                </a:solidFill>
                <a:latin typeface="+mj-lt"/>
                <a:ea typeface="+mj-ea"/>
                <a:cs typeface="+mj-cs"/>
              </a:rPr>
            </a:br>
            <a:br>
              <a:rPr lang="hu-HU" sz="4000" i="1" kern="1200" dirty="0">
                <a:solidFill>
                  <a:srgbClr val="FFFFFF"/>
                </a:solidFill>
                <a:latin typeface="+mj-lt"/>
                <a:ea typeface="+mj-ea"/>
                <a:cs typeface="+mj-cs"/>
              </a:rPr>
            </a:br>
            <a:br>
              <a:rPr lang="hu-HU" sz="2700" i="1" kern="1200" dirty="0">
                <a:solidFill>
                  <a:srgbClr val="FFFFFF"/>
                </a:solidFill>
                <a:latin typeface="+mj-lt"/>
                <a:ea typeface="+mj-ea"/>
                <a:cs typeface="+mj-cs"/>
              </a:rPr>
            </a:br>
            <a:endParaRPr lang="en-US" sz="2700" i="1" kern="1200" dirty="0">
              <a:solidFill>
                <a:srgbClr val="FFFFFF"/>
              </a:solidFill>
              <a:latin typeface="+mj-lt"/>
              <a:ea typeface="+mj-ea"/>
              <a:cs typeface="+mj-cs"/>
            </a:endParaRPr>
          </a:p>
        </p:txBody>
      </p:sp>
      <p:pic>
        <p:nvPicPr>
          <p:cNvPr id="5" name="Tartalom helye 4" descr="Két egymás felé nyúló kéz, a háttérben egy sas szárnnyal. Minden kék színű. Szöveg: Bizottság a sajátos szükségletű hallgatókért. Ez a Bizottság logoja. ">
            <a:extLst>
              <a:ext uri="{FF2B5EF4-FFF2-40B4-BE49-F238E27FC236}">
                <a16:creationId xmlns:a16="http://schemas.microsoft.com/office/drawing/2014/main" id="{B5FA51C7-5583-16B9-66C9-16E195EE97C5}"/>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5138599" y="467208"/>
            <a:ext cx="5953405" cy="5923584"/>
          </a:xfrm>
          <a:prstGeom prst="rect">
            <a:avLst/>
          </a:prstGeom>
        </p:spPr>
      </p:pic>
      <p:pic>
        <p:nvPicPr>
          <p:cNvPr id="4" name="Kép 3" descr="A képen szöveg, Betűtípus, embléma, szimbólum látható&#10;&#10;Automatikusan generált leírás">
            <a:extLst>
              <a:ext uri="{FF2B5EF4-FFF2-40B4-BE49-F238E27FC236}">
                <a16:creationId xmlns:a16="http://schemas.microsoft.com/office/drawing/2014/main" id="{1A1935AA-A02A-E631-3F0E-C7F00E80406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72964" y="6051205"/>
            <a:ext cx="2126994" cy="679174"/>
          </a:xfrm>
          <a:prstGeom prst="rect">
            <a:avLst/>
          </a:prstGeom>
        </p:spPr>
      </p:pic>
    </p:spTree>
    <p:extLst>
      <p:ext uri="{BB962C8B-B14F-4D97-AF65-F5344CB8AC3E}">
        <p14:creationId xmlns:p14="http://schemas.microsoft.com/office/powerpoint/2010/main" val="20560150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Szabályok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825625"/>
            <a:ext cx="10626090" cy="4351338"/>
          </a:xfrm>
        </p:spPr>
        <p:txBody>
          <a:bodyPr>
            <a:normAutofit/>
          </a:bodyPr>
          <a:lstStyle/>
          <a:p>
            <a:pPr marL="0" indent="0" algn="just">
              <a:lnSpc>
                <a:spcPct val="100000"/>
              </a:lnSpc>
              <a:spcBef>
                <a:spcPts val="0"/>
              </a:spcBef>
              <a:buNone/>
            </a:pPr>
            <a:r>
              <a:rPr lang="hu-HU" sz="2400" dirty="0">
                <a:latin typeface="Raleway" pitchFamily="2" charset="-18"/>
              </a:rPr>
              <a:t>A fent idézett sajátos nevelési igényű hallgatókon túl, a Pannon Egyetem segíteni kívánja a tartós orvosi kezelésre szoruló és a beilleszkedési, tanulási, magatartási nehézséggel (BTMN) küzdő (a továbbiakban: </a:t>
            </a:r>
            <a:r>
              <a:rPr lang="hu-HU" sz="2400" b="1" dirty="0">
                <a:latin typeface="Raleway" pitchFamily="2" charset="-18"/>
              </a:rPr>
              <a:t>speciális szükségletű</a:t>
            </a:r>
            <a:r>
              <a:rPr lang="hu-HU" sz="2400" dirty="0">
                <a:latin typeface="Raleway" pitchFamily="2" charset="-18"/>
              </a:rPr>
              <a:t>) hallgatókat is, amennyiben egészségi állapotuk, vagy gyógyszerek, orvosi kezelések hatással vannak a tanulási folyamatokra.</a:t>
            </a:r>
          </a:p>
          <a:p>
            <a:pPr marL="0" indent="0">
              <a:buNone/>
            </a:pPr>
            <a:r>
              <a:rPr lang="hu-HU" dirty="0"/>
              <a:t> </a:t>
            </a: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bg1"/>
                </a:solidFill>
              </a:rPr>
              <a:t>29/ </a:t>
            </a:r>
            <a:fld id="{EBA70503-4703-4673-A626-045CD26648AD}" type="slidenum">
              <a:rPr lang="hu-HU" b="1" smtClean="0">
                <a:solidFill>
                  <a:schemeClr val="bg1"/>
                </a:solidFill>
              </a:rPr>
              <a:t>10</a:t>
            </a:fld>
            <a:endParaRPr lang="hu-HU" b="1" dirty="0">
              <a:solidFill>
                <a:schemeClr val="bg1"/>
              </a:solidFill>
            </a:endParaRPr>
          </a:p>
        </p:txBody>
      </p:sp>
      <p:pic>
        <p:nvPicPr>
          <p:cNvPr id="5" name="Kép 4" descr="6 db kép, bal felső sarok egy vak fehér botos kisfiú egy törött lábú kislánnyal, felül középen vastag szemüveges kisfiú és egy néger kisfiú focilabdával, jobb felső sarok egy kerekesszékes kisfiú akit egy ázsiai kisfiú itat. Bal alsó sarok egy siket kisfiú és kislány, alul középen egy alacsony és egy magas kisfiú, jobb alsó sarok egy kisfiú és egy chadort viselő kislány. ">
            <a:extLst>
              <a:ext uri="{FF2B5EF4-FFF2-40B4-BE49-F238E27FC236}">
                <a16:creationId xmlns:a16="http://schemas.microsoft.com/office/drawing/2014/main" id="{1C569D4F-4AA3-9834-C4B0-E3C79FABDE7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05538" y="3791900"/>
            <a:ext cx="3173457" cy="2115122"/>
          </a:xfrm>
          <a:prstGeom prst="rect">
            <a:avLst/>
          </a:prstGeom>
        </p:spPr>
      </p:pic>
    </p:spTree>
    <p:extLst>
      <p:ext uri="{BB962C8B-B14F-4D97-AF65-F5344CB8AC3E}">
        <p14:creationId xmlns:p14="http://schemas.microsoft.com/office/powerpoint/2010/main" val="2928647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a:xfrm>
            <a:off x="838200" y="365125"/>
            <a:ext cx="10515600" cy="765175"/>
          </a:xfrm>
        </p:spPr>
        <p:txBody>
          <a:bodyPr/>
          <a:lstStyle/>
          <a:p>
            <a:r>
              <a:rPr lang="hu-HU" dirty="0">
                <a:latin typeface="Raleway" pitchFamily="2" charset="-18"/>
              </a:rPr>
              <a:t>Jogosultság igazolása</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041400"/>
            <a:ext cx="10606238" cy="5451475"/>
          </a:xfrm>
        </p:spPr>
        <p:txBody>
          <a:bodyPr>
            <a:normAutofit fontScale="47500" lnSpcReduction="20000"/>
          </a:bodyPr>
          <a:lstStyle/>
          <a:p>
            <a:pPr marL="0" indent="0" algn="just">
              <a:lnSpc>
                <a:spcPct val="120000"/>
              </a:lnSpc>
              <a:spcBef>
                <a:spcPts val="0"/>
              </a:spcBef>
              <a:buNone/>
            </a:pPr>
            <a:r>
              <a:rPr lang="hu-HU" sz="4500" b="1" dirty="0">
                <a:effectLst/>
                <a:latin typeface="Raleway" pitchFamily="2" charset="-18"/>
                <a:ea typeface="Times New Roman" panose="02020603050405020304" pitchFamily="18" charset="0"/>
                <a:cs typeface="Times New Roman" panose="02020603050405020304" pitchFamily="18" charset="0"/>
              </a:rPr>
              <a:t>Korm. Rendelet</a:t>
            </a:r>
            <a:r>
              <a:rPr lang="hu-HU" sz="4500" b="1" dirty="0">
                <a:latin typeface="Raleway" pitchFamily="2" charset="-18"/>
                <a:ea typeface="Times New Roman" panose="02020603050405020304" pitchFamily="18" charset="0"/>
                <a:cs typeface="Times New Roman" panose="02020603050405020304" pitchFamily="18" charset="0"/>
              </a:rPr>
              <a:t> </a:t>
            </a:r>
            <a:r>
              <a:rPr lang="hu-HU" sz="4500" b="1" dirty="0">
                <a:latin typeface="Raleway" pitchFamily="2" charset="-18"/>
              </a:rPr>
              <a:t>64. § (1) </a:t>
            </a:r>
            <a:r>
              <a:rPr lang="hu-HU" sz="3800" b="1" dirty="0">
                <a:latin typeface="Raleway" pitchFamily="2" charset="-18"/>
              </a:rPr>
              <a:t>*  </a:t>
            </a:r>
            <a:r>
              <a:rPr lang="hu-HU" sz="3800" dirty="0">
                <a:latin typeface="Raleway" pitchFamily="2" charset="-18"/>
              </a:rPr>
              <a:t>A hallgató fogyatékosságára tekintettel a 63. § (1) bekezdése szerinti szakértői vélemény alapján kérheti a tanulmányi kötelezettségek teljesítése, illetve a vizsgák alóli részleges vagy teljes felmentését vagy azok más módon történő teljesítésének engedélyezését.</a:t>
            </a:r>
          </a:p>
          <a:p>
            <a:pPr marL="0" indent="0" algn="just">
              <a:lnSpc>
                <a:spcPct val="120000"/>
              </a:lnSpc>
              <a:spcBef>
                <a:spcPts val="0"/>
              </a:spcBef>
              <a:buNone/>
            </a:pPr>
            <a:r>
              <a:rPr lang="hu-HU" sz="3800" b="1" dirty="0">
                <a:latin typeface="Raleway" pitchFamily="2" charset="-18"/>
              </a:rPr>
              <a:t>63. § (1) *  </a:t>
            </a:r>
            <a:r>
              <a:rPr lang="hu-HU" sz="3800" dirty="0">
                <a:latin typeface="Raleway" pitchFamily="2" charset="-18"/>
              </a:rPr>
              <a:t>A fogyatékossággal élő hallgató (jelentkező) fogyatékosságának típusát a (2)–(5) bekezdésben meghatározott szerv által kiadott szakértői véleménnyel igazolja.</a:t>
            </a:r>
          </a:p>
          <a:p>
            <a:pPr marL="0" indent="0" algn="just">
              <a:lnSpc>
                <a:spcPct val="120000"/>
              </a:lnSpc>
              <a:spcBef>
                <a:spcPts val="0"/>
              </a:spcBef>
              <a:buNone/>
            </a:pPr>
            <a:r>
              <a:rPr lang="hu-HU" sz="3800" dirty="0">
                <a:latin typeface="Raleway" pitchFamily="2" charset="-18"/>
              </a:rPr>
              <a:t>(2) *  Ha a hallgató (jelentkező) fogyatékossága, sajátos nevelési igénye már a középfokú tanulmányok ideje alatt is fennállt, a fogyatékosság, sajátos nevelési igény a megyei (fővárosi) pedagógiai szakszolgálati intézmények és azok vármegyei szakértői bizottságként eljáró tagintézményei által kibocsátott szakértői véleménnyel igazolható.</a:t>
            </a:r>
          </a:p>
          <a:p>
            <a:pPr marL="0" indent="0" algn="just">
              <a:lnSpc>
                <a:spcPct val="120000"/>
              </a:lnSpc>
              <a:spcBef>
                <a:spcPts val="0"/>
              </a:spcBef>
              <a:buNone/>
            </a:pPr>
            <a:r>
              <a:rPr lang="hu-HU" sz="3800" dirty="0">
                <a:latin typeface="Raleway" pitchFamily="2" charset="-18"/>
              </a:rPr>
              <a:t>(3) *  Ha a hallgató (jelentkező) fogyatékossága, sajátos nevelési igénye a középfokú tanulmányok ideje alatt nem állt fenn, az utóbb keletkezett fogyatékosság az ELTE Gyakorló Országos Pedagógiai Szakszolgálat által kibocsátott szakértői véleménnyel igazolható. (</a:t>
            </a:r>
            <a:r>
              <a:rPr lang="hu-HU" sz="3800" dirty="0">
                <a:latin typeface="Raleway" pitchFamily="2" charset="-18"/>
                <a:hlinkClick r:id="rId4"/>
              </a:rPr>
              <a:t>https://gyopsz.elte.hu/</a:t>
            </a:r>
            <a:r>
              <a:rPr lang="hu-HU" sz="3800" dirty="0">
                <a:latin typeface="Raleway" pitchFamily="2" charset="-18"/>
              </a:rPr>
              <a:t> ) </a:t>
            </a:r>
          </a:p>
          <a:p>
            <a:pPr marL="0" indent="0" algn="just">
              <a:lnSpc>
                <a:spcPct val="120000"/>
              </a:lnSpc>
              <a:spcBef>
                <a:spcPts val="0"/>
              </a:spcBef>
              <a:buNone/>
            </a:pPr>
            <a:endParaRPr lang="hu-HU" sz="3800" dirty="0">
              <a:latin typeface="Raleway" pitchFamily="2" charset="-18"/>
            </a:endParaRPr>
          </a:p>
          <a:p>
            <a:pPr marL="0" indent="0" algn="just">
              <a:lnSpc>
                <a:spcPct val="120000"/>
              </a:lnSpc>
              <a:spcBef>
                <a:spcPts val="0"/>
              </a:spcBef>
              <a:buNone/>
            </a:pPr>
            <a:r>
              <a:rPr lang="hu-HU" sz="3800" dirty="0">
                <a:latin typeface="Raleway" pitchFamily="2" charset="-18"/>
              </a:rPr>
              <a:t>A </a:t>
            </a:r>
            <a:r>
              <a:rPr lang="hu-HU" sz="3800" b="1" dirty="0">
                <a:latin typeface="Raleway" pitchFamily="2" charset="-18"/>
              </a:rPr>
              <a:t>speciális szükségletű </a:t>
            </a:r>
            <a:r>
              <a:rPr lang="hu-HU" sz="3800" dirty="0">
                <a:latin typeface="Raleway" pitchFamily="2" charset="-18"/>
              </a:rPr>
              <a:t>hallgatók, súlyos, krónikus betegségüket és vagy beilleszkedési-, tanulási- és magatartási nehézségüket szakértői véleménnyel, orvosi dokumentumokkal igazolhatja.</a:t>
            </a: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0428262" y="216695"/>
            <a:ext cx="1207605" cy="913606"/>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11</a:t>
            </a:fld>
            <a:endParaRPr lang="hu-HU" b="1" dirty="0">
              <a:solidFill>
                <a:schemeClr val="tx1"/>
              </a:solidFill>
            </a:endParaRPr>
          </a:p>
        </p:txBody>
      </p:sp>
    </p:spTree>
    <p:extLst>
      <p:ext uri="{BB962C8B-B14F-4D97-AF65-F5344CB8AC3E}">
        <p14:creationId xmlns:p14="http://schemas.microsoft.com/office/powerpoint/2010/main" val="1510069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Segítési lehetőségek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825625"/>
            <a:ext cx="10626090" cy="4351338"/>
          </a:xfrm>
        </p:spPr>
        <p:txBody>
          <a:bodyPr>
            <a:normAutofit fontScale="70000" lnSpcReduction="20000"/>
          </a:bodyPr>
          <a:lstStyle/>
          <a:p>
            <a:pPr marL="0" indent="0" algn="just">
              <a:lnSpc>
                <a:spcPct val="120000"/>
              </a:lnSpc>
              <a:spcBef>
                <a:spcPts val="0"/>
              </a:spcBef>
              <a:buNone/>
            </a:pPr>
            <a:r>
              <a:rPr lang="hu-HU" b="1" dirty="0">
                <a:latin typeface="Raleway" pitchFamily="2" charset="-18"/>
              </a:rPr>
              <a:t>NFTV. 49. § (8) * </a:t>
            </a:r>
            <a:r>
              <a:rPr lang="hu-HU" dirty="0">
                <a:latin typeface="Raleway" pitchFamily="2" charset="-18"/>
              </a:rPr>
              <a:t>A fogyatékossággal élő hallgató részére biztosítani kell a fogyatékossághoz igazodó felkészítést és vizsgáztatást, továbbá segítséget kell nyújtani részére ahhoz, hogy teljesíteni tudja a hallgatói jogviszonyából eredő kötelezettségeit. Indokolt esetben mentesíteni kell egyes tantárgyak, tantárgyrészek tanulása vagy a beszámolás kötelezettsége alól. Szükség esetén mentesíteni kell az idegen szaknyelvi ismeretek tudásmérése vagy annak egy része, illetve szintje alól. A tudásmérés során biztosítani kell a hosszabb felkészülési időt, az írásbeli beszámolón lehetővé kell tenni a segédeszköz – így különösen írógép, számítógép – alkalmazását, szükség esetén az írásbeli beszámoló szóbeli beszámolóval vagy a szóbeli beszámoló írásbeli beszámolóval történő felváltását. Az e bekezdés alapján nyújtott mentesítés kizárólag a mentesítés alapjául szolgáló körülménnyel összefüggésben biztosítható </a:t>
            </a:r>
            <a:r>
              <a:rPr lang="hu-HU" b="1" dirty="0">
                <a:latin typeface="Raleway" pitchFamily="2" charset="-18"/>
              </a:rPr>
              <a:t>és nem vezethet az oklevél által tanúsított szakképzettség megszerzéséhez szükséges alapvető tanulmányi követelmények alóli felmentéshez.</a:t>
            </a: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12</a:t>
            </a:fld>
            <a:endParaRPr lang="hu-HU" b="1" dirty="0">
              <a:solidFill>
                <a:schemeClr val="tx1"/>
              </a:solidFill>
            </a:endParaRPr>
          </a:p>
        </p:txBody>
      </p:sp>
    </p:spTree>
    <p:extLst>
      <p:ext uri="{BB962C8B-B14F-4D97-AF65-F5344CB8AC3E}">
        <p14:creationId xmlns:p14="http://schemas.microsoft.com/office/powerpoint/2010/main" val="1796077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a:xfrm>
            <a:off x="838200" y="365125"/>
            <a:ext cx="10515600" cy="1006475"/>
          </a:xfrm>
        </p:spPr>
        <p:txBody>
          <a:bodyPr/>
          <a:lstStyle/>
          <a:p>
            <a:r>
              <a:rPr lang="hu-HU" dirty="0">
                <a:latin typeface="Raleway" pitchFamily="2" charset="-18"/>
              </a:rPr>
              <a:t>Segítési lehetőségek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425301" y="1270000"/>
            <a:ext cx="11210565" cy="5222875"/>
          </a:xfrm>
        </p:spPr>
        <p:txBody>
          <a:bodyPr>
            <a:noAutofit/>
          </a:bodyPr>
          <a:lstStyle/>
          <a:p>
            <a:pPr marL="342900" lvl="0" indent="-342900" algn="just">
              <a:lnSpc>
                <a:spcPct val="100000"/>
              </a:lnSpc>
              <a:spcBef>
                <a:spcPts val="0"/>
              </a:spcBef>
              <a:buFont typeface="+mj-lt"/>
              <a:buAutoNum type="arabicPeriod"/>
            </a:pPr>
            <a:r>
              <a:rPr lang="hu-HU" sz="1600" dirty="0">
                <a:effectLst/>
                <a:latin typeface="Raleway" pitchFamily="2" charset="-18"/>
                <a:ea typeface="Times New Roman" panose="02020603050405020304" pitchFamily="18" charset="0"/>
                <a:cs typeface="Times New Roman" panose="02020603050405020304" pitchFamily="18" charset="0"/>
              </a:rPr>
              <a:t>a gyakorlati követelmények teljesítése alóli részleges vagy teljes felmentés, illetve annak más formában történő teljesítése,</a:t>
            </a:r>
          </a:p>
          <a:p>
            <a:pPr marL="342900" lvl="0" indent="-342900" algn="just">
              <a:lnSpc>
                <a:spcPct val="100000"/>
              </a:lnSpc>
              <a:spcBef>
                <a:spcPts val="0"/>
              </a:spcBef>
              <a:buFont typeface="+mj-lt"/>
              <a:buAutoNum type="arabicPeriod"/>
            </a:pPr>
            <a:r>
              <a:rPr lang="hu-HU" sz="1600" dirty="0">
                <a:effectLst/>
                <a:latin typeface="Raleway" pitchFamily="2" charset="-18"/>
                <a:ea typeface="Times New Roman" panose="02020603050405020304" pitchFamily="18" charset="0"/>
                <a:cs typeface="Times New Roman" panose="02020603050405020304" pitchFamily="18" charset="0"/>
              </a:rPr>
              <a:t>a számonkérés formájának egyénre szabása </a:t>
            </a:r>
          </a:p>
          <a:p>
            <a:pPr marL="742950" lvl="1" indent="-285750" algn="just">
              <a:lnSpc>
                <a:spcPct val="100000"/>
              </a:lnSpc>
              <a:spcBef>
                <a:spcPts val="0"/>
              </a:spcBef>
              <a:buFont typeface="+mj-lt"/>
              <a:buAutoNum type="arabicPeriod"/>
            </a:pPr>
            <a:r>
              <a:rPr lang="hu-HU" sz="1600" dirty="0">
                <a:effectLst/>
                <a:latin typeface="Raleway" pitchFamily="2" charset="-18"/>
                <a:ea typeface="Times New Roman" panose="02020603050405020304" pitchFamily="18" charset="0"/>
                <a:cs typeface="Times New Roman" panose="02020603050405020304" pitchFamily="18" charset="0"/>
              </a:rPr>
              <a:t>az írásbeli vizsga szóbelivel, a szóbeli vizsga írásbelivel történő helyettesítése,</a:t>
            </a:r>
          </a:p>
          <a:p>
            <a:pPr marL="742950" lvl="1" indent="-285750" algn="just">
              <a:lnSpc>
                <a:spcPct val="100000"/>
              </a:lnSpc>
              <a:spcBef>
                <a:spcPts val="0"/>
              </a:spcBef>
              <a:buFont typeface="+mj-lt"/>
              <a:buAutoNum type="arabicPeriod"/>
            </a:pPr>
            <a:r>
              <a:rPr lang="hu-HU" sz="1600" dirty="0">
                <a:effectLst/>
                <a:latin typeface="Raleway" pitchFamily="2" charset="-18"/>
                <a:ea typeface="Times New Roman" panose="02020603050405020304" pitchFamily="18" charset="0"/>
                <a:cs typeface="Times New Roman" panose="02020603050405020304" pitchFamily="18" charset="0"/>
              </a:rPr>
              <a:t>szóbeli vizsgáztatás során – hallgatói igény esetén – jelnyelvi vagy orális tolmács biztosítása)</a:t>
            </a:r>
          </a:p>
          <a:p>
            <a:pPr marL="742950" lvl="1" indent="-285750" algn="just">
              <a:lnSpc>
                <a:spcPct val="100000"/>
              </a:lnSpc>
              <a:spcBef>
                <a:spcPts val="0"/>
              </a:spcBef>
              <a:buFont typeface="+mj-lt"/>
              <a:buAutoNum type="arabicPeriod"/>
            </a:pPr>
            <a:r>
              <a:rPr lang="hu-HU" sz="1600" dirty="0">
                <a:effectLst/>
                <a:latin typeface="Raleway" pitchFamily="2" charset="-18"/>
                <a:ea typeface="Times New Roman" panose="02020603050405020304" pitchFamily="18" charset="0"/>
                <a:cs typeface="Times New Roman" panose="02020603050405020304" pitchFamily="18" charset="0"/>
              </a:rPr>
              <a:t>a teljesítésre rendelkezésre álló időtartam növelése (A nem fogyatékossággal élő hallgatókra megállapított felkészülési időnél hosszabb felkészülési idő biztosítása. A hosszabb felkészülési időt a nem fogyatékossággal élő hallgatókra megállapított időtartamhoz képest legalább 30%-kal hosszabb időtartamban kell megállapítani.)</a:t>
            </a:r>
          </a:p>
          <a:p>
            <a:pPr marL="742950" lvl="1" indent="-285750" algn="just">
              <a:lnSpc>
                <a:spcPct val="100000"/>
              </a:lnSpc>
              <a:spcBef>
                <a:spcPts val="0"/>
              </a:spcBef>
              <a:buFont typeface="+mj-lt"/>
              <a:buAutoNum type="arabicPeriod"/>
            </a:pPr>
            <a:r>
              <a:rPr lang="hu-HU" sz="1600" dirty="0">
                <a:effectLst/>
                <a:latin typeface="Raleway" pitchFamily="2" charset="-18"/>
                <a:ea typeface="Times New Roman" panose="02020603050405020304" pitchFamily="18" charset="0"/>
                <a:cs typeface="Times New Roman" panose="02020603050405020304" pitchFamily="18" charset="0"/>
              </a:rPr>
              <a:t>a vizsgán a szükséges segédeszközök (különösen számítógép, írógép, helyesírási szótár, értelmező szótár, szinonima szótár) biztosítása</a:t>
            </a:r>
          </a:p>
          <a:p>
            <a:pPr marL="742950" lvl="1" indent="-285750" algn="just">
              <a:lnSpc>
                <a:spcPct val="100000"/>
              </a:lnSpc>
              <a:spcBef>
                <a:spcPts val="0"/>
              </a:spcBef>
              <a:buFont typeface="+mj-lt"/>
              <a:buAutoNum type="arabicPeriod"/>
            </a:pPr>
            <a:r>
              <a:rPr lang="hu-HU" sz="1600" dirty="0">
                <a:effectLst/>
                <a:latin typeface="Raleway" pitchFamily="2" charset="-18"/>
                <a:ea typeface="Times New Roman" panose="02020603050405020304" pitchFamily="18" charset="0"/>
                <a:cs typeface="Times New Roman" panose="02020603050405020304" pitchFamily="18" charset="0"/>
              </a:rPr>
              <a:t>vizsgáknál a hallgató várakozási idejének minimálisra csökkentése,</a:t>
            </a:r>
          </a:p>
          <a:p>
            <a:pPr marL="742950" lvl="1" indent="-285750" algn="just">
              <a:lnSpc>
                <a:spcPct val="100000"/>
              </a:lnSpc>
              <a:spcBef>
                <a:spcPts val="0"/>
              </a:spcBef>
              <a:buFont typeface="+mj-lt"/>
              <a:buAutoNum type="arabicPeriod"/>
            </a:pPr>
            <a:r>
              <a:rPr lang="hu-HU" sz="1600" dirty="0">
                <a:effectLst/>
                <a:latin typeface="Raleway" pitchFamily="2" charset="-18"/>
                <a:ea typeface="Times New Roman" panose="02020603050405020304" pitchFamily="18" charset="0"/>
                <a:cs typeface="Times New Roman" panose="02020603050405020304" pitchFamily="18" charset="0"/>
              </a:rPr>
              <a:t>a hosszabb időtartamú vizsga több részletben való megtartása, vagy a vizsga helyiségének elhagyása nélküli szünetek, vagy mozgásos aktivitás engedélyezése, érzelmi megnyilvánulások tolerálása,</a:t>
            </a:r>
          </a:p>
          <a:p>
            <a:pPr marL="742950" lvl="1" indent="-285750" algn="just">
              <a:lnSpc>
                <a:spcPct val="100000"/>
              </a:lnSpc>
              <a:spcBef>
                <a:spcPts val="0"/>
              </a:spcBef>
              <a:buFont typeface="+mj-lt"/>
              <a:buAutoNum type="arabicPeriod"/>
            </a:pPr>
            <a:r>
              <a:rPr lang="hu-HU" sz="1600" dirty="0">
                <a:effectLst/>
                <a:latin typeface="Raleway" pitchFamily="2" charset="-18"/>
                <a:ea typeface="Times New Roman" panose="02020603050405020304" pitchFamily="18" charset="0"/>
                <a:cs typeface="Times New Roman" panose="02020603050405020304" pitchFamily="18" charset="0"/>
              </a:rPr>
              <a:t>külön vizsga a többi hallgatótól elkülönítetten,</a:t>
            </a:r>
          </a:p>
          <a:p>
            <a:pPr marL="742950" lvl="1" indent="-285750" algn="just">
              <a:lnSpc>
                <a:spcPct val="100000"/>
              </a:lnSpc>
              <a:spcBef>
                <a:spcPts val="0"/>
              </a:spcBef>
              <a:buFont typeface="+mj-lt"/>
              <a:buAutoNum type="arabicPeriod"/>
            </a:pPr>
            <a:r>
              <a:rPr lang="hu-HU" sz="1600" dirty="0">
                <a:effectLst/>
                <a:latin typeface="Raleway" pitchFamily="2" charset="-18"/>
                <a:ea typeface="Times New Roman" panose="02020603050405020304" pitchFamily="18" charset="0"/>
                <a:cs typeface="Times New Roman" panose="02020603050405020304" pitchFamily="18" charset="0"/>
              </a:rPr>
              <a:t>az egyéni sajátosságok függvényében a szóbeli vizsgáztatás során – hallgatói igény esetén – a kérdések leírása vagy többszöri megismétlése, komplex kérdések részegységekre történő lebontása, segítség az elvárások és kérdések tisztázásához,</a:t>
            </a:r>
          </a:p>
          <a:p>
            <a:pPr marL="742950" lvl="1" indent="-285750" algn="just">
              <a:lnSpc>
                <a:spcPct val="100000"/>
              </a:lnSpc>
              <a:spcBef>
                <a:spcPts val="0"/>
              </a:spcBef>
              <a:buFont typeface="+mj-lt"/>
              <a:buAutoNum type="arabicPeriod"/>
            </a:pPr>
            <a:r>
              <a:rPr lang="hu-HU" sz="1600" dirty="0">
                <a:effectLst/>
                <a:latin typeface="Raleway" pitchFamily="2" charset="-18"/>
                <a:ea typeface="Times New Roman" panose="02020603050405020304" pitchFamily="18" charset="0"/>
                <a:cs typeface="Times New Roman" panose="02020603050405020304" pitchFamily="18" charset="0"/>
              </a:rPr>
              <a:t>számonkérés során segítségadás az elvárások és kérdések tisztázásához, szóbeli vizsgánál a feltett kérdések, utasítások írásban való megjelenítése, megfogalmazásuk egyszerűsítése,</a:t>
            </a: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134600" y="216694"/>
            <a:ext cx="1501267" cy="1135775"/>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13</a:t>
            </a:fld>
            <a:endParaRPr lang="hu-HU" b="1" dirty="0">
              <a:solidFill>
                <a:schemeClr val="tx1"/>
              </a:solidFill>
            </a:endParaRPr>
          </a:p>
        </p:txBody>
      </p:sp>
    </p:spTree>
    <p:extLst>
      <p:ext uri="{BB962C8B-B14F-4D97-AF65-F5344CB8AC3E}">
        <p14:creationId xmlns:p14="http://schemas.microsoft.com/office/powerpoint/2010/main" val="2547273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Segítési lehetőségek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825625"/>
            <a:ext cx="10626090" cy="4351338"/>
          </a:xfrm>
        </p:spPr>
        <p:txBody>
          <a:bodyPr>
            <a:normAutofit fontScale="92500" lnSpcReduction="10000"/>
          </a:bodyPr>
          <a:lstStyle/>
          <a:p>
            <a:pPr marL="361950" lvl="0" indent="-361950" algn="just">
              <a:lnSpc>
                <a:spcPct val="120000"/>
              </a:lnSpc>
              <a:spcBef>
                <a:spcPts val="0"/>
              </a:spcBef>
              <a:buFont typeface="+mj-lt"/>
              <a:buAutoNum type="arabicPeriod" startAt="3"/>
            </a:pPr>
            <a:r>
              <a:rPr lang="hu-HU" sz="1600" dirty="0">
                <a:effectLst/>
                <a:latin typeface="Raleway" pitchFamily="2" charset="-18"/>
                <a:ea typeface="Times New Roman" panose="02020603050405020304" pitchFamily="18" charset="0"/>
                <a:cs typeface="Times New Roman" panose="02020603050405020304" pitchFamily="18" charset="0"/>
              </a:rPr>
              <a:t>az érthetőség és a megértés szempontjából az előadásokon és vizsgákon az elhangzottak egyidejű írásban való megjelenítése a hallgató részére,</a:t>
            </a:r>
          </a:p>
          <a:p>
            <a:pPr marL="342900" lvl="0" indent="-342900" algn="just">
              <a:lnSpc>
                <a:spcPct val="120000"/>
              </a:lnSpc>
              <a:spcBef>
                <a:spcPts val="0"/>
              </a:spcBef>
              <a:buFont typeface="+mj-lt"/>
              <a:buAutoNum type="arabicPeriod" startAt="3"/>
            </a:pPr>
            <a:r>
              <a:rPr lang="hu-HU" sz="1600" dirty="0">
                <a:effectLst/>
                <a:latin typeface="Raleway" pitchFamily="2" charset="-18"/>
                <a:ea typeface="Times New Roman" panose="02020603050405020304" pitchFamily="18" charset="0"/>
                <a:cs typeface="Times New Roman" panose="02020603050405020304" pitchFamily="18" charset="0"/>
              </a:rPr>
              <a:t>az előadások, gyakorlatok és vizsgák alkalmával a kérdések, tételek hanghordozó eszközön, digitálisan, pontírásban vagy nagyításban történő hozzáférhetősége,</a:t>
            </a:r>
          </a:p>
          <a:p>
            <a:pPr marL="342900" lvl="0" indent="-342900" algn="just">
              <a:lnSpc>
                <a:spcPct val="120000"/>
              </a:lnSpc>
              <a:spcBef>
                <a:spcPts val="0"/>
              </a:spcBef>
              <a:buFont typeface="+mj-lt"/>
              <a:buAutoNum type="arabicPeriod" startAt="3"/>
            </a:pPr>
            <a:r>
              <a:rPr lang="hu-HU" sz="1600" dirty="0">
                <a:effectLst/>
                <a:latin typeface="Raleway" pitchFamily="2" charset="-18"/>
                <a:ea typeface="Times New Roman" panose="02020603050405020304" pitchFamily="18" charset="0"/>
                <a:cs typeface="Times New Roman" panose="02020603050405020304" pitchFamily="18" charset="0"/>
              </a:rPr>
              <a:t>oklevélhez előírt nyelvi követelmények, nyelvvizsgák alóli felmentés (mentesítés a nyelvvizsga vagy annak egy része, illetve szintje alól)</a:t>
            </a:r>
          </a:p>
          <a:p>
            <a:pPr marL="342900" lvl="0" indent="-342900" algn="just">
              <a:lnSpc>
                <a:spcPct val="120000"/>
              </a:lnSpc>
              <a:spcBef>
                <a:spcPts val="0"/>
              </a:spcBef>
              <a:buFont typeface="+mj-lt"/>
              <a:buAutoNum type="arabicPeriod" startAt="3"/>
            </a:pPr>
            <a:r>
              <a:rPr lang="hu-HU" sz="1600" dirty="0">
                <a:effectLst/>
                <a:latin typeface="Raleway" pitchFamily="2" charset="-18"/>
                <a:ea typeface="Times New Roman" panose="02020603050405020304" pitchFamily="18" charset="0"/>
                <a:cs typeface="Times New Roman" panose="02020603050405020304" pitchFamily="18" charset="0"/>
              </a:rPr>
              <a:t>tantárgyi egyéni felkészítés; korrepetálás,</a:t>
            </a:r>
          </a:p>
          <a:p>
            <a:pPr marL="342900" lvl="0" indent="-342900" algn="just">
              <a:lnSpc>
                <a:spcPct val="120000"/>
              </a:lnSpc>
              <a:spcBef>
                <a:spcPts val="0"/>
              </a:spcBef>
              <a:buFont typeface="+mj-lt"/>
              <a:buAutoNum type="arabicPeriod" startAt="3"/>
            </a:pPr>
            <a:r>
              <a:rPr lang="hu-HU" sz="1600" dirty="0">
                <a:effectLst/>
                <a:latin typeface="Raleway" pitchFamily="2" charset="-18"/>
                <a:ea typeface="Times New Roman" panose="02020603050405020304" pitchFamily="18" charset="0"/>
                <a:cs typeface="Times New Roman" panose="02020603050405020304" pitchFamily="18" charset="0"/>
              </a:rPr>
              <a:t>ingyenes fénymásolás, nyomtatás, szkennelés</a:t>
            </a:r>
          </a:p>
          <a:p>
            <a:pPr marL="342900" lvl="0" indent="-342900" algn="just">
              <a:lnSpc>
                <a:spcPct val="120000"/>
              </a:lnSpc>
              <a:spcBef>
                <a:spcPts val="0"/>
              </a:spcBef>
              <a:buFont typeface="+mj-lt"/>
              <a:buAutoNum type="arabicPeriod" startAt="3"/>
            </a:pPr>
            <a:r>
              <a:rPr lang="hu-HU" sz="1600" dirty="0">
                <a:effectLst/>
                <a:latin typeface="Raleway" pitchFamily="2" charset="-18"/>
                <a:ea typeface="Times New Roman" panose="02020603050405020304" pitchFamily="18" charset="0"/>
                <a:cs typeface="Times New Roman" panose="02020603050405020304" pitchFamily="18" charset="0"/>
              </a:rPr>
              <a:t>tanulmányi és mentálhigiénés tanácsadás</a:t>
            </a:r>
          </a:p>
          <a:p>
            <a:pPr marL="342900" lvl="0" indent="-342900" algn="just">
              <a:lnSpc>
                <a:spcPct val="120000"/>
              </a:lnSpc>
              <a:spcBef>
                <a:spcPts val="0"/>
              </a:spcBef>
              <a:buFont typeface="+mj-lt"/>
              <a:buAutoNum type="arabicPeriod" startAt="3"/>
            </a:pPr>
            <a:r>
              <a:rPr lang="hu-HU" sz="1600" dirty="0">
                <a:solidFill>
                  <a:srgbClr val="14192C"/>
                </a:solidFill>
                <a:effectLst/>
                <a:latin typeface="Raleway" pitchFamily="2" charset="-18"/>
                <a:ea typeface="Times New Roman" panose="02020603050405020304" pitchFamily="18" charset="0"/>
                <a:cs typeface="Times New Roman" panose="02020603050405020304" pitchFamily="18" charset="0"/>
              </a:rPr>
              <a:t>akadálymentes kollégiumi férőhely</a:t>
            </a:r>
            <a:endParaRPr lang="hu-HU" sz="1600" dirty="0">
              <a:effectLst/>
              <a:latin typeface="Raleway" pitchFamily="2" charset="-18"/>
              <a:ea typeface="Times New Roman" panose="02020603050405020304" pitchFamily="18" charset="0"/>
              <a:cs typeface="Times New Roman" panose="02020603050405020304" pitchFamily="18" charset="0"/>
            </a:endParaRPr>
          </a:p>
          <a:p>
            <a:pPr marL="342900" lvl="0" indent="-342900" algn="just">
              <a:lnSpc>
                <a:spcPct val="120000"/>
              </a:lnSpc>
              <a:spcBef>
                <a:spcPts val="0"/>
              </a:spcBef>
              <a:buFont typeface="+mj-lt"/>
              <a:buAutoNum type="arabicPeriod" startAt="3"/>
            </a:pPr>
            <a:r>
              <a:rPr lang="hu-HU" sz="1600" dirty="0">
                <a:solidFill>
                  <a:srgbClr val="14192C"/>
                </a:solidFill>
                <a:effectLst/>
                <a:latin typeface="Raleway" pitchFamily="2" charset="-18"/>
                <a:ea typeface="Times New Roman" panose="02020603050405020304" pitchFamily="18" charset="0"/>
                <a:cs typeface="Times New Roman" panose="02020603050405020304" pitchFamily="18" charset="0"/>
              </a:rPr>
              <a:t>pszichés segítségnyújtás</a:t>
            </a: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A </a:t>
            </a:r>
            <a:r>
              <a:rPr lang="hu-HU" sz="1600" b="1" dirty="0">
                <a:solidFill>
                  <a:srgbClr val="14192C"/>
                </a:solidFill>
                <a:latin typeface="Raleway" pitchFamily="2" charset="-18"/>
                <a:ea typeface="Times New Roman" panose="02020603050405020304" pitchFamily="18" charset="0"/>
                <a:cs typeface="Times New Roman" panose="02020603050405020304" pitchFamily="18" charset="0"/>
              </a:rPr>
              <a:t>speciális szükségletű </a:t>
            </a: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hallgató betegségéből és/vagy állapotából adódó, a tanulást befolyásoló speciális szükségletek fennállása esetén a tanulmányai során a tanulmányi követelmények teljesítésére a Pannon Egyetem által biztosítható kedvezmények közül bármelyikben (</a:t>
            </a:r>
            <a:r>
              <a:rPr lang="hu-HU" sz="1600" i="1" dirty="0">
                <a:solidFill>
                  <a:srgbClr val="14192C"/>
                </a:solidFill>
                <a:latin typeface="Raleway" pitchFamily="2" charset="-18"/>
                <a:ea typeface="Times New Roman" panose="02020603050405020304" pitchFamily="18" charset="0"/>
                <a:cs typeface="Times New Roman" panose="02020603050405020304" pitchFamily="18" charset="0"/>
              </a:rPr>
              <a:t>kivétel: nyelvvizsga kötelezettség alóli teljes vagy részleges felmentés, államilag támogatott plusz félévek)</a:t>
            </a: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 részesíthető.</a:t>
            </a: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endParaRPr lang="hu-HU" sz="3200" dirty="0">
              <a:effectLst/>
              <a:latin typeface="Raleway" pitchFamily="2" charset="-18"/>
              <a:ea typeface="Times New Roman" panose="02020603050405020304" pitchFamily="18" charset="0"/>
              <a:cs typeface="Times New Roman" panose="02020603050405020304" pitchFamily="18" charset="0"/>
            </a:endParaRPr>
          </a:p>
          <a:p>
            <a:endParaRPr lang="hu-HU" dirty="0">
              <a:latin typeface="Raleway" pitchFamily="2" charset="-18"/>
            </a:endParaRP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14</a:t>
            </a:fld>
            <a:endParaRPr lang="hu-HU" b="1" dirty="0">
              <a:solidFill>
                <a:schemeClr val="tx1"/>
              </a:solidFill>
            </a:endParaRPr>
          </a:p>
        </p:txBody>
      </p:sp>
      <p:pic>
        <p:nvPicPr>
          <p:cNvPr id="5" name="Kép 4" descr="Fekete agy formában színes virágok. ">
            <a:extLst>
              <a:ext uri="{FF2B5EF4-FFF2-40B4-BE49-F238E27FC236}">
                <a16:creationId xmlns:a16="http://schemas.microsoft.com/office/drawing/2014/main" id="{CA9EB4AA-FE7F-49B8-56C8-F0DE4D4049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62207" y="3281294"/>
            <a:ext cx="1767507" cy="1440000"/>
          </a:xfrm>
          <a:prstGeom prst="rect">
            <a:avLst/>
          </a:prstGeom>
        </p:spPr>
      </p:pic>
    </p:spTree>
    <p:extLst>
      <p:ext uri="{BB962C8B-B14F-4D97-AF65-F5344CB8AC3E}">
        <p14:creationId xmlns:p14="http://schemas.microsoft.com/office/powerpoint/2010/main" val="2624612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Segítési lehetőségek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488558"/>
            <a:ext cx="10626090" cy="4688405"/>
          </a:xfrm>
        </p:spPr>
        <p:txBody>
          <a:bodyPr>
            <a:normAutofit/>
          </a:bodyPr>
          <a:lstStyle/>
          <a:p>
            <a:pPr marL="0" lvl="0" indent="0" algn="just">
              <a:lnSpc>
                <a:spcPct val="120000"/>
              </a:lnSpc>
              <a:spcBef>
                <a:spcPts val="0"/>
              </a:spcBef>
              <a:buNone/>
            </a:pPr>
            <a:r>
              <a:rPr lang="hu-HU" sz="1600" b="1" dirty="0">
                <a:solidFill>
                  <a:srgbClr val="14192C"/>
                </a:solidFill>
                <a:latin typeface="Raleway" pitchFamily="2" charset="-18"/>
                <a:ea typeface="Times New Roman" panose="02020603050405020304" pitchFamily="18" charset="0"/>
                <a:cs typeface="Times New Roman" panose="02020603050405020304" pitchFamily="18" charset="0"/>
              </a:rPr>
              <a:t>Pihenőszoba – „</a:t>
            </a:r>
            <a:r>
              <a:rPr lang="hu-HU" sz="1600" b="1" dirty="0" err="1">
                <a:solidFill>
                  <a:srgbClr val="14192C"/>
                </a:solidFill>
                <a:latin typeface="Raleway" pitchFamily="2" charset="-18"/>
                <a:ea typeface="Times New Roman" panose="02020603050405020304" pitchFamily="18" charset="0"/>
                <a:cs typeface="Times New Roman" panose="02020603050405020304" pitchFamily="18" charset="0"/>
              </a:rPr>
              <a:t>Cat</a:t>
            </a:r>
            <a:r>
              <a:rPr lang="hu-HU" sz="1600" b="1" dirty="0">
                <a:solidFill>
                  <a:srgbClr val="14192C"/>
                </a:solidFill>
                <a:latin typeface="Raleway" pitchFamily="2" charset="-18"/>
                <a:ea typeface="Times New Roman" panose="02020603050405020304" pitchFamily="18" charset="0"/>
                <a:cs typeface="Times New Roman" panose="02020603050405020304" pitchFamily="18" charset="0"/>
              </a:rPr>
              <a:t> </a:t>
            </a:r>
            <a:r>
              <a:rPr lang="hu-HU" sz="1600" b="1" dirty="0" err="1">
                <a:solidFill>
                  <a:srgbClr val="14192C"/>
                </a:solidFill>
                <a:latin typeface="Raleway" pitchFamily="2" charset="-18"/>
                <a:ea typeface="Times New Roman" panose="02020603050405020304" pitchFamily="18" charset="0"/>
                <a:cs typeface="Times New Roman" panose="02020603050405020304" pitchFamily="18" charset="0"/>
              </a:rPr>
              <a:t>Space</a:t>
            </a:r>
            <a:r>
              <a:rPr lang="hu-HU" sz="1600" b="1" dirty="0">
                <a:solidFill>
                  <a:srgbClr val="14192C"/>
                </a:solidFill>
                <a:latin typeface="Raleway" pitchFamily="2" charset="-18"/>
                <a:ea typeface="Times New Roman" panose="02020603050405020304" pitchFamily="18" charset="0"/>
                <a:cs typeface="Times New Roman" panose="02020603050405020304" pitchFamily="18" charset="0"/>
              </a:rPr>
              <a:t>”</a:t>
            </a:r>
          </a:p>
          <a:p>
            <a:pPr marL="0" lvl="0" indent="0" algn="just">
              <a:lnSpc>
                <a:spcPct val="120000"/>
              </a:lnSpc>
              <a:spcBef>
                <a:spcPts val="0"/>
              </a:spcBef>
              <a:buNone/>
            </a:pP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(Egyetemi Könyvtár és Tudásközpont Veszprém)</a:t>
            </a:r>
          </a:p>
          <a:p>
            <a:pPr marL="0" lvl="0" indent="0" algn="just">
              <a:lnSpc>
                <a:spcPct val="120000"/>
              </a:lnSpc>
              <a:spcBef>
                <a:spcPts val="0"/>
              </a:spcBef>
              <a:buNone/>
            </a:pPr>
            <a:r>
              <a:rPr lang="hu-HU" sz="1600" dirty="0">
                <a:solidFill>
                  <a:srgbClr val="14192C"/>
                </a:solidFill>
                <a:latin typeface="Raleway" pitchFamily="2" charset="-18"/>
                <a:ea typeface="Times New Roman" panose="02020603050405020304" pitchFamily="18" charset="0"/>
                <a:cs typeface="Times New Roman" panose="02020603050405020304" pitchFamily="18" charset="0"/>
                <a:hlinkClick r:id="rId4"/>
              </a:rPr>
              <a:t>https://sasbizottsag.uni-pannon.hu/home?view=article&amp;id=33:cat-space&amp;catid=10</a:t>
            </a: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 </a:t>
            </a: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endParaRPr lang="hu-HU" sz="3200" dirty="0">
              <a:effectLst/>
              <a:latin typeface="Raleway" pitchFamily="2" charset="-18"/>
              <a:ea typeface="Times New Roman" panose="02020603050405020304" pitchFamily="18" charset="0"/>
              <a:cs typeface="Times New Roman" panose="02020603050405020304" pitchFamily="18" charset="0"/>
            </a:endParaRPr>
          </a:p>
          <a:p>
            <a:endParaRPr lang="hu-HU" dirty="0">
              <a:latin typeface="Raleway" pitchFamily="2" charset="-18"/>
            </a:endParaRP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15</a:t>
            </a:fld>
            <a:endParaRPr lang="hu-HU" b="1" dirty="0">
              <a:solidFill>
                <a:schemeClr val="tx1"/>
              </a:solidFill>
            </a:endParaRPr>
          </a:p>
        </p:txBody>
      </p:sp>
      <p:pic>
        <p:nvPicPr>
          <p:cNvPr id="20" name="Kép 19" descr="Cat Space feliat. Középen egy rajzolt oldalra néző cica, két oldalt fehér virágok.">
            <a:extLst>
              <a:ext uri="{FF2B5EF4-FFF2-40B4-BE49-F238E27FC236}">
                <a16:creationId xmlns:a16="http://schemas.microsoft.com/office/drawing/2014/main" id="{294EE00C-CFF3-8078-45E7-1CB7E181A29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28504" y="365125"/>
            <a:ext cx="1427623" cy="1415530"/>
          </a:xfrm>
          <a:prstGeom prst="rect">
            <a:avLst/>
          </a:prstGeom>
        </p:spPr>
      </p:pic>
      <p:grpSp>
        <p:nvGrpSpPr>
          <p:cNvPr id="4" name="Csoportba foglalás 3">
            <a:extLst>
              <a:ext uri="{FF2B5EF4-FFF2-40B4-BE49-F238E27FC236}">
                <a16:creationId xmlns:a16="http://schemas.microsoft.com/office/drawing/2014/main" id="{5A395C45-492B-4290-5DB0-FFA2B35EB08F}"/>
              </a:ext>
            </a:extLst>
          </p:cNvPr>
          <p:cNvGrpSpPr/>
          <p:nvPr/>
        </p:nvGrpSpPr>
        <p:grpSpPr>
          <a:xfrm>
            <a:off x="258291" y="2422663"/>
            <a:ext cx="11675417" cy="3522903"/>
            <a:chOff x="280085" y="2653447"/>
            <a:chExt cx="11675417" cy="3522903"/>
          </a:xfrm>
        </p:grpSpPr>
        <p:pic>
          <p:nvPicPr>
            <p:cNvPr id="22" name="Kép 21" descr="A képen padló, beltéri, fal, szoba látható&#10;&#10;Automatikusan generált leírás">
              <a:extLst>
                <a:ext uri="{FF2B5EF4-FFF2-40B4-BE49-F238E27FC236}">
                  <a16:creationId xmlns:a16="http://schemas.microsoft.com/office/drawing/2014/main" id="{97011985-AD42-4B58-B223-BAFEFA2BCC7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6988" y="4556350"/>
              <a:ext cx="2420000" cy="1620000"/>
            </a:xfrm>
            <a:prstGeom prst="rect">
              <a:avLst/>
            </a:prstGeom>
          </p:spPr>
        </p:pic>
        <p:pic>
          <p:nvPicPr>
            <p:cNvPr id="24" name="Kép 23" descr="A képen szöveg, padló, beltéri, fal látható&#10;&#10;Automatikusan generált leírás">
              <a:extLst>
                <a:ext uri="{FF2B5EF4-FFF2-40B4-BE49-F238E27FC236}">
                  <a16:creationId xmlns:a16="http://schemas.microsoft.com/office/drawing/2014/main" id="{FF89C0C3-CB32-7BF5-C11A-54793D50BCA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900919" y="4556350"/>
              <a:ext cx="2292851" cy="1620000"/>
            </a:xfrm>
            <a:prstGeom prst="rect">
              <a:avLst/>
            </a:prstGeom>
          </p:spPr>
        </p:pic>
        <p:pic>
          <p:nvPicPr>
            <p:cNvPr id="26" name="Kép 25" descr="A képen fal, beltéri látható&#10;&#10;Automatikusan generált leírás">
              <a:extLst>
                <a:ext uri="{FF2B5EF4-FFF2-40B4-BE49-F238E27FC236}">
                  <a16:creationId xmlns:a16="http://schemas.microsoft.com/office/drawing/2014/main" id="{B6AB5A40-BD23-74C7-6B41-B3ECCFB53C9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400000">
              <a:off x="7465052" y="3353447"/>
              <a:ext cx="3200000" cy="1800000"/>
            </a:xfrm>
            <a:prstGeom prst="rect">
              <a:avLst/>
            </a:prstGeom>
          </p:spPr>
        </p:pic>
        <p:pic>
          <p:nvPicPr>
            <p:cNvPr id="28" name="Kép 27" descr="A képen beltéri látható&#10;&#10;Automatikusan generált leírás">
              <a:extLst>
                <a:ext uri="{FF2B5EF4-FFF2-40B4-BE49-F238E27FC236}">
                  <a16:creationId xmlns:a16="http://schemas.microsoft.com/office/drawing/2014/main" id="{02E9E018-E341-6426-A14A-795CF106130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400000">
              <a:off x="9455502" y="3353447"/>
              <a:ext cx="3200000" cy="1800000"/>
            </a:xfrm>
            <a:prstGeom prst="rect">
              <a:avLst/>
            </a:prstGeom>
          </p:spPr>
        </p:pic>
        <p:pic>
          <p:nvPicPr>
            <p:cNvPr id="30" name="Kép 29" descr="A képen beltéri, ablak látható&#10;&#10;Automatikusan generált leírás">
              <a:extLst>
                <a:ext uri="{FF2B5EF4-FFF2-40B4-BE49-F238E27FC236}">
                  <a16:creationId xmlns:a16="http://schemas.microsoft.com/office/drawing/2014/main" id="{31A7E654-4087-F996-2902-4B4644EF42AF}"/>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rot="10800000">
              <a:off x="5607704" y="2700150"/>
              <a:ext cx="2292851" cy="1620000"/>
            </a:xfrm>
            <a:prstGeom prst="rect">
              <a:avLst/>
            </a:prstGeom>
          </p:spPr>
        </p:pic>
        <p:pic>
          <p:nvPicPr>
            <p:cNvPr id="32" name="Kép 31" descr="A képen szöveg, kültéri, épület, égbolt látható&#10;&#10;Automatikusan generált leírás">
              <a:extLst>
                <a:ext uri="{FF2B5EF4-FFF2-40B4-BE49-F238E27FC236}">
                  <a16:creationId xmlns:a16="http://schemas.microsoft.com/office/drawing/2014/main" id="{F92F71A1-4689-A9DC-97EC-52C5A872C074}"/>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2900919" y="2700150"/>
              <a:ext cx="2420000" cy="1620000"/>
            </a:xfrm>
            <a:prstGeom prst="rect">
              <a:avLst/>
            </a:prstGeom>
          </p:spPr>
        </p:pic>
        <p:pic>
          <p:nvPicPr>
            <p:cNvPr id="34" name="Kép 33" descr="A képen szöveg, beltéri látható&#10;&#10;Automatikusan generált leírás">
              <a:extLst>
                <a:ext uri="{FF2B5EF4-FFF2-40B4-BE49-F238E27FC236}">
                  <a16:creationId xmlns:a16="http://schemas.microsoft.com/office/drawing/2014/main" id="{B2BAE32C-CD26-CB95-5386-FEB99FC12EE4}"/>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404256" y="4556350"/>
              <a:ext cx="2528563" cy="1620000"/>
            </a:xfrm>
            <a:prstGeom prst="rect">
              <a:avLst/>
            </a:prstGeom>
          </p:spPr>
        </p:pic>
        <p:pic>
          <p:nvPicPr>
            <p:cNvPr id="36" name="Kép 35" descr="A képen szöveg, épület, kültéri látható&#10;&#10;Automatikusan generált leírás">
              <a:extLst>
                <a:ext uri="{FF2B5EF4-FFF2-40B4-BE49-F238E27FC236}">
                  <a16:creationId xmlns:a16="http://schemas.microsoft.com/office/drawing/2014/main" id="{38698997-94DA-9E3D-B57F-390DFE36200E}"/>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80085" y="2700150"/>
              <a:ext cx="2430000" cy="1620000"/>
            </a:xfrm>
            <a:prstGeom prst="rect">
              <a:avLst/>
            </a:prstGeom>
          </p:spPr>
        </p:pic>
      </p:grpSp>
    </p:spTree>
    <p:extLst>
      <p:ext uri="{BB962C8B-B14F-4D97-AF65-F5344CB8AC3E}">
        <p14:creationId xmlns:p14="http://schemas.microsoft.com/office/powerpoint/2010/main" val="28585982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Segítési lehetőségek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701952" y="1561432"/>
            <a:ext cx="10788095" cy="4453964"/>
          </a:xfrm>
        </p:spPr>
        <p:txBody>
          <a:bodyPr>
            <a:normAutofit fontScale="92500" lnSpcReduction="10000"/>
          </a:bodyPr>
          <a:lstStyle/>
          <a:p>
            <a:pPr marL="0" lvl="0" indent="0" algn="just">
              <a:lnSpc>
                <a:spcPct val="120000"/>
              </a:lnSpc>
              <a:spcBef>
                <a:spcPts val="0"/>
              </a:spcBef>
              <a:buNone/>
            </a:pPr>
            <a:r>
              <a:rPr lang="hu-HU" sz="2400" b="1" dirty="0">
                <a:solidFill>
                  <a:srgbClr val="14192C"/>
                </a:solidFill>
                <a:latin typeface="Raleway" pitchFamily="2" charset="-18"/>
                <a:ea typeface="Times New Roman" panose="02020603050405020304" pitchFamily="18" charset="0"/>
                <a:cs typeface="Times New Roman" panose="02020603050405020304" pitchFamily="18" charset="0"/>
              </a:rPr>
              <a:t>Tanácsadó szoba</a:t>
            </a:r>
          </a:p>
          <a:p>
            <a:pPr marL="0" lvl="0" indent="0" algn="just">
              <a:lnSpc>
                <a:spcPct val="120000"/>
              </a:lnSpc>
              <a:spcBef>
                <a:spcPts val="0"/>
              </a:spcBef>
              <a:buNone/>
            </a:pP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(Veszprém, E épület fsz. 18. szoba)</a:t>
            </a:r>
          </a:p>
          <a:p>
            <a:pPr marL="0" lvl="0" indent="0" algn="just">
              <a:lnSpc>
                <a:spcPct val="120000"/>
              </a:lnSpc>
              <a:spcBef>
                <a:spcPts val="0"/>
              </a:spcBef>
              <a:buNone/>
            </a:pPr>
            <a:r>
              <a:rPr lang="hu-HU" sz="1600" dirty="0">
                <a:solidFill>
                  <a:srgbClr val="14192C"/>
                </a:solidFill>
                <a:latin typeface="Raleway" pitchFamily="2" charset="-18"/>
                <a:ea typeface="Times New Roman" panose="02020603050405020304" pitchFamily="18" charset="0"/>
                <a:cs typeface="Times New Roman" panose="02020603050405020304" pitchFamily="18" charset="0"/>
                <a:hlinkClick r:id="rId4"/>
              </a:rPr>
              <a:t>https://sasbizottsag.uni-pannon.hu/home?view=article&amp;id=35:tanacsado-szoba&amp;catid=10</a:t>
            </a: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 </a:t>
            </a: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r>
              <a:rPr lang="hu-HU" sz="2400" b="1" dirty="0">
                <a:solidFill>
                  <a:srgbClr val="14192C"/>
                </a:solidFill>
                <a:latin typeface="Raleway" pitchFamily="2" charset="-18"/>
                <a:ea typeface="Times New Roman" panose="02020603050405020304" pitchFamily="18" charset="0"/>
                <a:cs typeface="Times New Roman" panose="02020603050405020304" pitchFamily="18" charset="0"/>
              </a:rPr>
              <a:t>Előzetes bejelentkezés</a:t>
            </a:r>
          </a:p>
          <a:p>
            <a:pPr marL="0" lvl="0" indent="0" algn="just">
              <a:lnSpc>
                <a:spcPct val="120000"/>
              </a:lnSpc>
              <a:spcBef>
                <a:spcPts val="0"/>
              </a:spcBef>
              <a:buNone/>
            </a:pPr>
            <a:r>
              <a:rPr lang="hu-HU" sz="2400" b="1" dirty="0">
                <a:solidFill>
                  <a:srgbClr val="14192C"/>
                </a:solidFill>
                <a:latin typeface="Raleway" pitchFamily="2" charset="-18"/>
                <a:ea typeface="Times New Roman" panose="02020603050405020304" pitchFamily="18" charset="0"/>
                <a:cs typeface="Times New Roman" panose="02020603050405020304" pitchFamily="18" charset="0"/>
              </a:rPr>
              <a:t>szükséges!</a:t>
            </a: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r>
              <a:rPr lang="hu-HU" sz="1800" b="1" dirty="0">
                <a:effectLst/>
                <a:latin typeface="Raleway" pitchFamily="2" charset="-18"/>
                <a:ea typeface="Times New Roman" panose="02020603050405020304" pitchFamily="18" charset="0"/>
                <a:cs typeface="Times New Roman" panose="02020603050405020304" pitchFamily="18" charset="0"/>
              </a:rPr>
              <a:t>Gyarmati Ildikó Tímea</a:t>
            </a:r>
          </a:p>
          <a:p>
            <a:pPr marL="0" lvl="0" indent="0" algn="just">
              <a:lnSpc>
                <a:spcPct val="120000"/>
              </a:lnSpc>
              <a:spcBef>
                <a:spcPts val="0"/>
              </a:spcBef>
              <a:buNone/>
            </a:pPr>
            <a:endParaRPr lang="hu-HU" sz="1800" b="1" dirty="0">
              <a:effectLst/>
              <a:latin typeface="Raleway" pitchFamily="2" charset="-18"/>
              <a:ea typeface="Times New Roman" panose="02020603050405020304" pitchFamily="18" charset="0"/>
              <a:cs typeface="Times New Roman" panose="02020603050405020304" pitchFamily="18" charset="0"/>
            </a:endParaRPr>
          </a:p>
          <a:p>
            <a:pPr marL="0" indent="0">
              <a:buNone/>
            </a:pPr>
            <a:r>
              <a:rPr lang="hu-HU" sz="1800" dirty="0">
                <a:latin typeface="Raleway" pitchFamily="2" charset="-18"/>
              </a:rPr>
              <a:t>+36 88 623 – 876</a:t>
            </a:r>
          </a:p>
          <a:p>
            <a:pPr marL="0" indent="0">
              <a:buNone/>
            </a:pPr>
            <a:r>
              <a:rPr lang="hu-HU" sz="1800" dirty="0">
                <a:latin typeface="Raleway" pitchFamily="2" charset="-18"/>
                <a:hlinkClick r:id="rId5"/>
              </a:rPr>
              <a:t>sas_bizottsag@almos.uni-pannon.hu</a:t>
            </a:r>
            <a:r>
              <a:rPr lang="hu-HU" sz="1800" dirty="0">
                <a:latin typeface="Raleway" pitchFamily="2" charset="-18"/>
              </a:rPr>
              <a:t> </a:t>
            </a: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16</a:t>
            </a:fld>
            <a:endParaRPr lang="hu-HU" b="1" dirty="0">
              <a:solidFill>
                <a:schemeClr val="tx1"/>
              </a:solidFill>
            </a:endParaRPr>
          </a:p>
        </p:txBody>
      </p:sp>
      <p:pic>
        <p:nvPicPr>
          <p:cNvPr id="19" name="Kép 18" descr="3 róka: nem lát, nem hall, nem beszél.">
            <a:extLst>
              <a:ext uri="{FF2B5EF4-FFF2-40B4-BE49-F238E27FC236}">
                <a16:creationId xmlns:a16="http://schemas.microsoft.com/office/drawing/2014/main" id="{E2A86935-B59E-76DF-F09F-39D685B5351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89738" y="542343"/>
            <a:ext cx="1820862" cy="971126"/>
          </a:xfrm>
          <a:prstGeom prst="rect">
            <a:avLst/>
          </a:prstGeom>
        </p:spPr>
      </p:pic>
      <p:grpSp>
        <p:nvGrpSpPr>
          <p:cNvPr id="7" name="Csoportba foglalás 6">
            <a:extLst>
              <a:ext uri="{FF2B5EF4-FFF2-40B4-BE49-F238E27FC236}">
                <a16:creationId xmlns:a16="http://schemas.microsoft.com/office/drawing/2014/main" id="{886825E5-4F32-FFAE-84D0-2BAF6C4C7ABB}"/>
              </a:ext>
            </a:extLst>
          </p:cNvPr>
          <p:cNvGrpSpPr/>
          <p:nvPr/>
        </p:nvGrpSpPr>
        <p:grpSpPr>
          <a:xfrm>
            <a:off x="6868309" y="2603573"/>
            <a:ext cx="4767558" cy="3712084"/>
            <a:chOff x="838200" y="2529000"/>
            <a:chExt cx="4930716" cy="3889302"/>
          </a:xfrm>
        </p:grpSpPr>
        <p:pic>
          <p:nvPicPr>
            <p:cNvPr id="21" name="Kép 20" descr="A képen beltéri, padló, fal, szoba látható&#10;&#10;Automatikusan generált leírás">
              <a:extLst>
                <a:ext uri="{FF2B5EF4-FFF2-40B4-BE49-F238E27FC236}">
                  <a16:creationId xmlns:a16="http://schemas.microsoft.com/office/drawing/2014/main" id="{B455892D-C643-1336-E451-0286614177A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8200" y="2529000"/>
              <a:ext cx="2400000" cy="1800000"/>
            </a:xfrm>
            <a:prstGeom prst="rect">
              <a:avLst/>
            </a:prstGeom>
          </p:spPr>
        </p:pic>
        <p:pic>
          <p:nvPicPr>
            <p:cNvPr id="23" name="Kép 22" descr="A képen padló, beltéri, fal, szoba látható&#10;&#10;Automatikusan generált leírás">
              <a:extLst>
                <a:ext uri="{FF2B5EF4-FFF2-40B4-BE49-F238E27FC236}">
                  <a16:creationId xmlns:a16="http://schemas.microsoft.com/office/drawing/2014/main" id="{8E1C3CD4-1979-53DC-6D37-55511E9F338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368916" y="2529000"/>
              <a:ext cx="2400000" cy="1800000"/>
            </a:xfrm>
            <a:prstGeom prst="rect">
              <a:avLst/>
            </a:prstGeom>
          </p:spPr>
        </p:pic>
        <p:pic>
          <p:nvPicPr>
            <p:cNvPr id="25" name="Kép 24" descr="A képen beltéri, fal, padló, mennyezet látható&#10;&#10;Automatikusan generált leírás">
              <a:extLst>
                <a:ext uri="{FF2B5EF4-FFF2-40B4-BE49-F238E27FC236}">
                  <a16:creationId xmlns:a16="http://schemas.microsoft.com/office/drawing/2014/main" id="{0AB18B22-7DB4-03F4-1993-A69482075BD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38200" y="4376963"/>
              <a:ext cx="2400000" cy="1800000"/>
            </a:xfrm>
            <a:prstGeom prst="rect">
              <a:avLst/>
            </a:prstGeom>
          </p:spPr>
        </p:pic>
        <p:pic>
          <p:nvPicPr>
            <p:cNvPr id="27" name="Kép 26" descr="A képen szöveg, beltéri, narancs látható&#10;&#10;Automatikusan generált leírás">
              <a:extLst>
                <a:ext uri="{FF2B5EF4-FFF2-40B4-BE49-F238E27FC236}">
                  <a16:creationId xmlns:a16="http://schemas.microsoft.com/office/drawing/2014/main" id="{C0AC3D9A-B817-8AAD-1481-FCA8896FE03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rot="5400000">
              <a:off x="3548246" y="4317694"/>
              <a:ext cx="2041338" cy="2159877"/>
            </a:xfrm>
            <a:prstGeom prst="rect">
              <a:avLst/>
            </a:prstGeom>
          </p:spPr>
        </p:pic>
      </p:grpSp>
      <p:pic>
        <p:nvPicPr>
          <p:cNvPr id="6" name="Kép 5" descr="Pszichológiai tanácsadás SAS hallgatóknak, egy lány ül a kanapén összekúszálódott gondolatokkal, a pszichológus vele szemben ül egy fotelben. ">
            <a:extLst>
              <a:ext uri="{FF2B5EF4-FFF2-40B4-BE49-F238E27FC236}">
                <a16:creationId xmlns:a16="http://schemas.microsoft.com/office/drawing/2014/main" id="{474E799A-F42D-7941-E007-B4264C3A124C}"/>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377060" y="2624053"/>
            <a:ext cx="2328790" cy="2672515"/>
          </a:xfrm>
          <a:prstGeom prst="rect">
            <a:avLst/>
          </a:prstGeom>
        </p:spPr>
      </p:pic>
    </p:spTree>
    <p:extLst>
      <p:ext uri="{BB962C8B-B14F-4D97-AF65-F5344CB8AC3E}">
        <p14:creationId xmlns:p14="http://schemas.microsoft.com/office/powerpoint/2010/main" val="492068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Segítő eszközök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552353"/>
            <a:ext cx="8492364" cy="4624610"/>
          </a:xfrm>
        </p:spPr>
        <p:txBody>
          <a:bodyPr>
            <a:normAutofit/>
          </a:bodyPr>
          <a:lstStyle/>
          <a:p>
            <a:pPr marL="0" lvl="0" indent="0" algn="just">
              <a:lnSpc>
                <a:spcPct val="120000"/>
              </a:lnSpc>
              <a:spcBef>
                <a:spcPts val="0"/>
              </a:spcBef>
              <a:buNone/>
            </a:pPr>
            <a:r>
              <a:rPr lang="hu-HU" sz="2400" dirty="0">
                <a:solidFill>
                  <a:srgbClr val="14192C"/>
                </a:solidFill>
                <a:latin typeface="Raleway" pitchFamily="2" charset="-18"/>
                <a:cs typeface="Times New Roman" panose="02020603050405020304" pitchFamily="18" charset="0"/>
              </a:rPr>
              <a:t>A Bizottságtól a tanulmányok </a:t>
            </a:r>
            <a:r>
              <a:rPr lang="hu-HU" sz="2400" dirty="0">
                <a:solidFill>
                  <a:srgbClr val="14192C"/>
                </a:solidFill>
                <a:latin typeface="Raleway" pitchFamily="2" charset="-18"/>
                <a:ea typeface="Times New Roman" panose="02020603050405020304" pitchFamily="18" charset="0"/>
                <a:cs typeface="Times New Roman" panose="02020603050405020304" pitchFamily="18" charset="0"/>
              </a:rPr>
              <a:t>alatt a Bizottságtól ingyenesen bérelhető eszköz. </a:t>
            </a:r>
          </a:p>
          <a:p>
            <a:pPr lvl="0" algn="just">
              <a:lnSpc>
                <a:spcPct val="120000"/>
              </a:lnSpc>
              <a:spcBef>
                <a:spcPts val="0"/>
              </a:spcBef>
              <a:buFontTx/>
              <a:buChar char="-"/>
            </a:pP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A nyakban viselhető </a:t>
            </a:r>
            <a:r>
              <a:rPr lang="hu-HU" sz="2000" dirty="0" err="1">
                <a:solidFill>
                  <a:srgbClr val="14192C"/>
                </a:solidFill>
                <a:latin typeface="Raleway" pitchFamily="2" charset="-18"/>
                <a:ea typeface="Times New Roman" panose="02020603050405020304" pitchFamily="18" charset="0"/>
                <a:cs typeface="Times New Roman" panose="02020603050405020304" pitchFamily="18" charset="0"/>
              </a:rPr>
              <a:t>Phonak</a:t>
            </a: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 Roger™ </a:t>
            </a:r>
            <a:r>
              <a:rPr lang="hu-HU" sz="2000" dirty="0" err="1">
                <a:solidFill>
                  <a:srgbClr val="14192C"/>
                </a:solidFill>
                <a:latin typeface="Raleway" pitchFamily="2" charset="-18"/>
                <a:ea typeface="Times New Roman" panose="02020603050405020304" pitchFamily="18" charset="0"/>
                <a:cs typeface="Times New Roman" panose="02020603050405020304" pitchFamily="18" charset="0"/>
              </a:rPr>
              <a:t>NeckLoop</a:t>
            </a: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 hallókészülék vevő</a:t>
            </a:r>
          </a:p>
          <a:p>
            <a:pPr lvl="1" algn="just">
              <a:lnSpc>
                <a:spcPct val="120000"/>
              </a:lnSpc>
              <a:spcBef>
                <a:spcPts val="0"/>
              </a:spcBef>
              <a:buFontTx/>
              <a:buChar char="-"/>
            </a:pPr>
            <a:r>
              <a:rPr lang="hu-HU" sz="2000" dirty="0">
                <a:solidFill>
                  <a:srgbClr val="14192C"/>
                </a:solidFill>
                <a:latin typeface="Raleway" pitchFamily="2" charset="-18"/>
                <a:ea typeface="Times New Roman" panose="02020603050405020304" pitchFamily="18" charset="0"/>
                <a:cs typeface="Times New Roman" panose="02020603050405020304" pitchFamily="18" charset="0"/>
                <a:hlinkClick r:id="rId4"/>
              </a:rPr>
              <a:t>https://www.phonak.com/hu-hu/hallo-keszulekek/mikrofonok/roger-neckloop</a:t>
            </a: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 </a:t>
            </a:r>
          </a:p>
          <a:p>
            <a:pPr lvl="0" algn="just">
              <a:lnSpc>
                <a:spcPct val="120000"/>
              </a:lnSpc>
              <a:spcBef>
                <a:spcPts val="0"/>
              </a:spcBef>
              <a:buFontTx/>
              <a:buChar char="-"/>
            </a:pP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Roger™ </a:t>
            </a:r>
            <a:r>
              <a:rPr lang="hu-HU" sz="2000" dirty="0" err="1">
                <a:solidFill>
                  <a:srgbClr val="14192C"/>
                </a:solidFill>
                <a:latin typeface="Raleway" pitchFamily="2" charset="-18"/>
                <a:ea typeface="Times New Roman" panose="02020603050405020304" pitchFamily="18" charset="0"/>
                <a:cs typeface="Times New Roman" panose="02020603050405020304" pitchFamily="18" charset="0"/>
              </a:rPr>
              <a:t>Table</a:t>
            </a: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 </a:t>
            </a:r>
            <a:r>
              <a:rPr lang="hu-HU" sz="2000" dirty="0" err="1">
                <a:solidFill>
                  <a:srgbClr val="14192C"/>
                </a:solidFill>
                <a:latin typeface="Raleway" pitchFamily="2" charset="-18"/>
                <a:ea typeface="Times New Roman" panose="02020603050405020304" pitchFamily="18" charset="0"/>
                <a:cs typeface="Times New Roman" panose="02020603050405020304" pitchFamily="18" charset="0"/>
              </a:rPr>
              <a:t>Mic</a:t>
            </a: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 II</a:t>
            </a:r>
          </a:p>
          <a:p>
            <a:pPr lvl="1" algn="just">
              <a:lnSpc>
                <a:spcPct val="120000"/>
              </a:lnSpc>
              <a:spcBef>
                <a:spcPts val="0"/>
              </a:spcBef>
              <a:buFontTx/>
              <a:buChar char="-"/>
            </a:pPr>
            <a:r>
              <a:rPr lang="hu-HU" sz="2000" dirty="0">
                <a:solidFill>
                  <a:srgbClr val="14192C"/>
                </a:solidFill>
                <a:latin typeface="Raleway" pitchFamily="2" charset="-18"/>
                <a:ea typeface="Times New Roman" panose="02020603050405020304" pitchFamily="18" charset="0"/>
                <a:cs typeface="Times New Roman" panose="02020603050405020304" pitchFamily="18" charset="0"/>
                <a:hlinkClick r:id="rId5"/>
              </a:rPr>
              <a:t>https://www.phonak.com/hu-hu/hallo-keszulekek/mikrofonok/roger-table-mic-ii</a:t>
            </a: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 </a:t>
            </a:r>
          </a:p>
          <a:p>
            <a:pPr lvl="0" algn="just">
              <a:lnSpc>
                <a:spcPct val="120000"/>
              </a:lnSpc>
              <a:spcBef>
                <a:spcPts val="0"/>
              </a:spcBef>
              <a:buFontTx/>
              <a:buChar char="-"/>
            </a:pPr>
            <a:r>
              <a:rPr lang="hu-HU" sz="2000" dirty="0" err="1">
                <a:solidFill>
                  <a:srgbClr val="14192C"/>
                </a:solidFill>
                <a:latin typeface="Raleway" pitchFamily="2" charset="-18"/>
                <a:ea typeface="Times New Roman" panose="02020603050405020304" pitchFamily="18" charset="0"/>
                <a:cs typeface="Times New Roman" panose="02020603050405020304" pitchFamily="18" charset="0"/>
              </a:rPr>
              <a:t>Phonak</a:t>
            </a: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 Roger </a:t>
            </a:r>
            <a:r>
              <a:rPr lang="hu-HU" sz="2000" dirty="0" err="1">
                <a:solidFill>
                  <a:srgbClr val="14192C"/>
                </a:solidFill>
                <a:latin typeface="Raleway" pitchFamily="2" charset="-18"/>
                <a:ea typeface="Times New Roman" panose="02020603050405020304" pitchFamily="18" charset="0"/>
                <a:cs typeface="Times New Roman" panose="02020603050405020304" pitchFamily="18" charset="0"/>
              </a:rPr>
              <a:t>On</a:t>
            </a: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a:t>
            </a:r>
          </a:p>
          <a:p>
            <a:pPr lvl="1" algn="just">
              <a:lnSpc>
                <a:spcPct val="120000"/>
              </a:lnSpc>
              <a:spcBef>
                <a:spcPts val="0"/>
              </a:spcBef>
              <a:buFontTx/>
              <a:buChar char="-"/>
            </a:pPr>
            <a:r>
              <a:rPr lang="hu-HU" sz="2000" dirty="0">
                <a:solidFill>
                  <a:srgbClr val="14192C"/>
                </a:solidFill>
                <a:latin typeface="Raleway" pitchFamily="2" charset="-18"/>
                <a:ea typeface="Times New Roman" panose="02020603050405020304" pitchFamily="18" charset="0"/>
                <a:cs typeface="Times New Roman" panose="02020603050405020304" pitchFamily="18" charset="0"/>
                <a:hlinkClick r:id="rId6"/>
              </a:rPr>
              <a:t>https://www.phonak.com/hu-hu/hallo-keszulekek/mikrofonok/roger-on</a:t>
            </a: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 </a:t>
            </a: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endParaRPr lang="hu-HU" sz="3200" dirty="0">
              <a:effectLst/>
              <a:latin typeface="Raleway" pitchFamily="2" charset="-18"/>
              <a:ea typeface="Times New Roman" panose="02020603050405020304" pitchFamily="18" charset="0"/>
              <a:cs typeface="Times New Roman" panose="02020603050405020304" pitchFamily="18" charset="0"/>
            </a:endParaRPr>
          </a:p>
          <a:p>
            <a:endParaRPr lang="hu-HU" dirty="0">
              <a:latin typeface="Raleway" pitchFamily="2" charset="-18"/>
            </a:endParaRP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17</a:t>
            </a:fld>
            <a:endParaRPr lang="hu-HU" b="1" dirty="0">
              <a:solidFill>
                <a:schemeClr val="tx1"/>
              </a:solidFill>
            </a:endParaRPr>
          </a:p>
        </p:txBody>
      </p:sp>
      <p:pic>
        <p:nvPicPr>
          <p:cNvPr id="14" name="Kép 13" descr="Phonak Roger On™&#10;">
            <a:extLst>
              <a:ext uri="{FF2B5EF4-FFF2-40B4-BE49-F238E27FC236}">
                <a16:creationId xmlns:a16="http://schemas.microsoft.com/office/drawing/2014/main" id="{EB3C2717-DE91-BC44-40DF-AAB9F6D90B2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96470" y="4814851"/>
            <a:ext cx="1862470" cy="1678024"/>
          </a:xfrm>
          <a:prstGeom prst="rect">
            <a:avLst/>
          </a:prstGeom>
        </p:spPr>
      </p:pic>
      <p:pic>
        <p:nvPicPr>
          <p:cNvPr id="16" name="Kép 15" descr="Roger™ Table Mic II&#10;">
            <a:extLst>
              <a:ext uri="{FF2B5EF4-FFF2-40B4-BE49-F238E27FC236}">
                <a16:creationId xmlns:a16="http://schemas.microsoft.com/office/drawing/2014/main" id="{93982CE1-80A6-DDAE-EEAC-9ED65025E44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8340672" y="3268552"/>
            <a:ext cx="1979784" cy="1918216"/>
          </a:xfrm>
          <a:prstGeom prst="rect">
            <a:avLst/>
          </a:prstGeom>
        </p:spPr>
      </p:pic>
      <p:pic>
        <p:nvPicPr>
          <p:cNvPr id="18" name="Kép 17" descr="A nyakban viselhető Phonak Roger™ NeckLoop hallókészülék vevő&#10;">
            <a:extLst>
              <a:ext uri="{FF2B5EF4-FFF2-40B4-BE49-F238E27FC236}">
                <a16:creationId xmlns:a16="http://schemas.microsoft.com/office/drawing/2014/main" id="{1095642C-4236-E1B2-5C68-5E8E6C2C729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9612630" y="2317277"/>
            <a:ext cx="1869368" cy="1547381"/>
          </a:xfrm>
          <a:prstGeom prst="rect">
            <a:avLst/>
          </a:prstGeom>
        </p:spPr>
      </p:pic>
    </p:spTree>
    <p:extLst>
      <p:ext uri="{BB962C8B-B14F-4D97-AF65-F5344CB8AC3E}">
        <p14:creationId xmlns:p14="http://schemas.microsoft.com/office/powerpoint/2010/main" val="2407844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Segítő eszközök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552353"/>
            <a:ext cx="8348330" cy="4624610"/>
          </a:xfrm>
        </p:spPr>
        <p:txBody>
          <a:bodyPr>
            <a:normAutofit lnSpcReduction="10000"/>
          </a:bodyPr>
          <a:lstStyle/>
          <a:p>
            <a:pPr marL="0" lvl="0" indent="0" algn="just">
              <a:lnSpc>
                <a:spcPct val="120000"/>
              </a:lnSpc>
              <a:spcBef>
                <a:spcPts val="0"/>
              </a:spcBef>
              <a:buNone/>
            </a:pPr>
            <a:r>
              <a:rPr lang="hu-HU" sz="2400" b="1" dirty="0">
                <a:solidFill>
                  <a:srgbClr val="14192C"/>
                </a:solidFill>
                <a:latin typeface="Raleway" pitchFamily="2" charset="-18"/>
                <a:ea typeface="Times New Roman" panose="02020603050405020304" pitchFamily="18" charset="0"/>
                <a:cs typeface="Times New Roman" panose="02020603050405020304" pitchFamily="18" charset="0"/>
              </a:rPr>
              <a:t>Informatika a Látássérültekért Alapítvány </a:t>
            </a: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lvl="0" algn="just">
              <a:lnSpc>
                <a:spcPct val="120000"/>
              </a:lnSpc>
              <a:spcBef>
                <a:spcPts val="0"/>
              </a:spcBef>
              <a:buFontTx/>
              <a:buChar char="-"/>
            </a:pPr>
            <a:r>
              <a:rPr lang="hu-HU" sz="1600" b="1" dirty="0" err="1">
                <a:solidFill>
                  <a:srgbClr val="14192C"/>
                </a:solidFill>
                <a:latin typeface="Raleway" pitchFamily="2" charset="-18"/>
                <a:ea typeface="Times New Roman" panose="02020603050405020304" pitchFamily="18" charset="0"/>
                <a:cs typeface="Times New Roman" panose="02020603050405020304" pitchFamily="18" charset="0"/>
              </a:rPr>
              <a:t>Traveller</a:t>
            </a:r>
            <a:r>
              <a:rPr lang="hu-HU" sz="1600" b="1" dirty="0">
                <a:solidFill>
                  <a:srgbClr val="14192C"/>
                </a:solidFill>
                <a:latin typeface="Raleway" pitchFamily="2" charset="-18"/>
                <a:ea typeface="Times New Roman" panose="02020603050405020304" pitchFamily="18" charset="0"/>
                <a:cs typeface="Times New Roman" panose="02020603050405020304" pitchFamily="18" charset="0"/>
              </a:rPr>
              <a:t> HD:  </a:t>
            </a: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egy hordozható, elektronikus kézinagyító.</a:t>
            </a:r>
          </a:p>
          <a:p>
            <a:pPr marL="0" lvl="0" indent="0" algn="just">
              <a:lnSpc>
                <a:spcPct val="120000"/>
              </a:lnSpc>
              <a:spcBef>
                <a:spcPts val="0"/>
              </a:spcBef>
              <a:buNone/>
            </a:pP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A tanulmányok alatt a Bizottságtól ingyenesen bérelhető eszköz. </a:t>
            </a: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lvl="0" algn="just">
              <a:lnSpc>
                <a:spcPct val="120000"/>
              </a:lnSpc>
              <a:spcBef>
                <a:spcPts val="0"/>
              </a:spcBef>
              <a:buFontTx/>
              <a:buChar char="-"/>
            </a:pPr>
            <a:r>
              <a:rPr lang="hu-HU" sz="1600" b="1" dirty="0" err="1">
                <a:solidFill>
                  <a:srgbClr val="14192C"/>
                </a:solidFill>
                <a:latin typeface="Raleway" pitchFamily="2" charset="-18"/>
                <a:ea typeface="Times New Roman" panose="02020603050405020304" pitchFamily="18" charset="0"/>
                <a:cs typeface="Times New Roman" panose="02020603050405020304" pitchFamily="18" charset="0"/>
              </a:rPr>
              <a:t>ClearView</a:t>
            </a:r>
            <a:r>
              <a:rPr lang="hu-HU" sz="1600" b="1" dirty="0">
                <a:solidFill>
                  <a:srgbClr val="14192C"/>
                </a:solidFill>
                <a:latin typeface="Raleway" pitchFamily="2" charset="-18"/>
                <a:ea typeface="Times New Roman" panose="02020603050405020304" pitchFamily="18" charset="0"/>
                <a:cs typeface="Times New Roman" panose="02020603050405020304" pitchFamily="18" charset="0"/>
              </a:rPr>
              <a:t>: </a:t>
            </a: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egy felolvasóval kombinált asztali elektronikus </a:t>
            </a:r>
            <a:r>
              <a:rPr lang="hu-HU" sz="1600" dirty="0" err="1">
                <a:solidFill>
                  <a:srgbClr val="14192C"/>
                </a:solidFill>
                <a:latin typeface="Raleway" pitchFamily="2" charset="-18"/>
                <a:ea typeface="Times New Roman" panose="02020603050405020304" pitchFamily="18" charset="0"/>
                <a:cs typeface="Times New Roman" panose="02020603050405020304" pitchFamily="18" charset="0"/>
              </a:rPr>
              <a:t>videonagyító</a:t>
            </a: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 (Olvasó TV), nagyítja és kiemeli a szöveget, a tárgyakat és a képeket, lehetővé teszi, hogy azokat az igényeinek megfelelő magas kontrasztú színkombinációban és fényerővel jelenítse meg. A felolvastatott szöveg több formátumban elmenthető. </a:t>
            </a:r>
          </a:p>
          <a:p>
            <a:pPr marL="0" lvl="0" indent="0" algn="just">
              <a:lnSpc>
                <a:spcPct val="120000"/>
              </a:lnSpc>
              <a:spcBef>
                <a:spcPts val="0"/>
              </a:spcBef>
              <a:buNone/>
            </a:pP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 A Pannon Egyetem Könyvtár és Tudásközpont veszprémi telephelyén vehető igénybe. </a:t>
            </a: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lvl="0" algn="just">
              <a:lnSpc>
                <a:spcPct val="120000"/>
              </a:lnSpc>
              <a:spcBef>
                <a:spcPts val="0"/>
              </a:spcBef>
              <a:buFontTx/>
              <a:buChar char="-"/>
            </a:pPr>
            <a:r>
              <a:rPr lang="hu-HU" sz="1600" b="1" dirty="0">
                <a:solidFill>
                  <a:srgbClr val="14192C"/>
                </a:solidFill>
                <a:latin typeface="Raleway" pitchFamily="2" charset="-18"/>
                <a:ea typeface="Times New Roman" panose="02020603050405020304" pitchFamily="18" charset="0"/>
                <a:cs typeface="Times New Roman" panose="02020603050405020304" pitchFamily="18" charset="0"/>
              </a:rPr>
              <a:t>Szoftverek: </a:t>
            </a:r>
          </a:p>
          <a:p>
            <a:pPr lvl="1" algn="just">
              <a:lnSpc>
                <a:spcPct val="120000"/>
              </a:lnSpc>
              <a:spcBef>
                <a:spcPts val="0"/>
              </a:spcBef>
              <a:buFontTx/>
              <a:buChar char="-"/>
            </a:pPr>
            <a:r>
              <a:rPr lang="hu-HU" sz="1600" dirty="0" err="1">
                <a:solidFill>
                  <a:srgbClr val="14192C"/>
                </a:solidFill>
                <a:latin typeface="Raleway" pitchFamily="2" charset="-18"/>
                <a:ea typeface="Times New Roman" panose="02020603050405020304" pitchFamily="18" charset="0"/>
                <a:cs typeface="Times New Roman" panose="02020603050405020304" pitchFamily="18" charset="0"/>
              </a:rPr>
              <a:t>Fusion</a:t>
            </a: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 2024 képernyőolvasó és nagyító, magyar nyelvű,</a:t>
            </a:r>
          </a:p>
          <a:p>
            <a:pPr lvl="1" algn="just">
              <a:lnSpc>
                <a:spcPct val="120000"/>
              </a:lnSpc>
              <a:spcBef>
                <a:spcPts val="0"/>
              </a:spcBef>
              <a:buFontTx/>
              <a:buChar char="-"/>
            </a:pP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JAWS </a:t>
            </a:r>
            <a:r>
              <a:rPr lang="hu-HU" sz="1600" dirty="0" err="1">
                <a:solidFill>
                  <a:srgbClr val="14192C"/>
                </a:solidFill>
                <a:latin typeface="Raleway" pitchFamily="2" charset="-18"/>
                <a:ea typeface="Times New Roman" panose="02020603050405020304" pitchFamily="18" charset="0"/>
                <a:cs typeface="Times New Roman" panose="02020603050405020304" pitchFamily="18" charset="0"/>
              </a:rPr>
              <a:t>for</a:t>
            </a:r>
            <a:r>
              <a:rPr lang="hu-HU" sz="1600" dirty="0">
                <a:solidFill>
                  <a:srgbClr val="14192C"/>
                </a:solidFill>
                <a:latin typeface="Raleway" pitchFamily="2" charset="-18"/>
                <a:ea typeface="Times New Roman" panose="02020603050405020304" pitchFamily="18" charset="0"/>
                <a:cs typeface="Times New Roman" panose="02020603050405020304" pitchFamily="18" charset="0"/>
              </a:rPr>
              <a:t> Windows 2024 képernyőolvasó program magyar nyelvű.</a:t>
            </a:r>
          </a:p>
          <a:p>
            <a:pPr marL="0" lvl="0" indent="0" algn="just">
              <a:lnSpc>
                <a:spcPct val="120000"/>
              </a:lnSpc>
              <a:spcBef>
                <a:spcPts val="0"/>
              </a:spcBef>
              <a:buNone/>
            </a:pPr>
            <a:endParaRPr lang="hu-HU" sz="1600" dirty="0">
              <a:solidFill>
                <a:srgbClr val="14192C"/>
              </a:solidFill>
              <a:latin typeface="Raleway" pitchFamily="2" charset="-18"/>
              <a:ea typeface="Times New Roman" panose="02020603050405020304" pitchFamily="18" charset="0"/>
              <a:cs typeface="Times New Roman" panose="02020603050405020304" pitchFamily="18" charset="0"/>
            </a:endParaRPr>
          </a:p>
          <a:p>
            <a:pPr marL="0" lvl="0" indent="0" algn="just">
              <a:lnSpc>
                <a:spcPct val="120000"/>
              </a:lnSpc>
              <a:spcBef>
                <a:spcPts val="0"/>
              </a:spcBef>
              <a:buNone/>
            </a:pPr>
            <a:endParaRPr lang="hu-HU" sz="3200" dirty="0">
              <a:effectLst/>
              <a:latin typeface="Raleway" pitchFamily="2" charset="-18"/>
              <a:ea typeface="Times New Roman" panose="02020603050405020304" pitchFamily="18" charset="0"/>
              <a:cs typeface="Times New Roman" panose="02020603050405020304" pitchFamily="18" charset="0"/>
            </a:endParaRPr>
          </a:p>
          <a:p>
            <a:endParaRPr lang="hu-HU" dirty="0">
              <a:latin typeface="Raleway" pitchFamily="2" charset="-18"/>
            </a:endParaRP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18</a:t>
            </a:fld>
            <a:endParaRPr lang="hu-HU" b="1" dirty="0">
              <a:solidFill>
                <a:schemeClr val="tx1"/>
              </a:solidFill>
            </a:endParaRPr>
          </a:p>
        </p:txBody>
      </p:sp>
      <p:pic>
        <p:nvPicPr>
          <p:cNvPr id="6" name="Kép 5" descr="A képen Grafika, Grafikus tervezés, kör, Betűtípus látható&#10;&#10;Automatikusan generált leírás">
            <a:extLst>
              <a:ext uri="{FF2B5EF4-FFF2-40B4-BE49-F238E27FC236}">
                <a16:creationId xmlns:a16="http://schemas.microsoft.com/office/drawing/2014/main" id="{F21C1031-EB84-6E95-B00E-0D06CBEAC83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91051" y="582869"/>
            <a:ext cx="1108529" cy="935739"/>
          </a:xfrm>
          <a:prstGeom prst="rect">
            <a:avLst/>
          </a:prstGeom>
        </p:spPr>
      </p:pic>
      <p:pic>
        <p:nvPicPr>
          <p:cNvPr id="10" name="Kép 9" descr="Traveller HD">
            <a:extLst>
              <a:ext uri="{FF2B5EF4-FFF2-40B4-BE49-F238E27FC236}">
                <a16:creationId xmlns:a16="http://schemas.microsoft.com/office/drawing/2014/main" id="{B7A4D7F2-018E-3022-4759-AEBEDB52077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5592" y="1674300"/>
            <a:ext cx="2167038" cy="1443789"/>
          </a:xfrm>
          <a:prstGeom prst="rect">
            <a:avLst/>
          </a:prstGeom>
        </p:spPr>
      </p:pic>
      <p:pic>
        <p:nvPicPr>
          <p:cNvPr id="12" name="Kép 11" descr="ClearView eszközt használó fiú a könyvtárban">
            <a:extLst>
              <a:ext uri="{FF2B5EF4-FFF2-40B4-BE49-F238E27FC236}">
                <a16:creationId xmlns:a16="http://schemas.microsoft.com/office/drawing/2014/main" id="{0FE2511B-8913-F620-F245-7CFE4188360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28021" y="3383569"/>
            <a:ext cx="2360428" cy="1572635"/>
          </a:xfrm>
          <a:prstGeom prst="rect">
            <a:avLst/>
          </a:prstGeom>
        </p:spPr>
      </p:pic>
    </p:spTree>
    <p:extLst>
      <p:ext uri="{BB962C8B-B14F-4D97-AF65-F5344CB8AC3E}">
        <p14:creationId xmlns:p14="http://schemas.microsoft.com/office/powerpoint/2010/main" val="3764377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Együttműködések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456661"/>
            <a:ext cx="5073502" cy="3540200"/>
          </a:xfrm>
        </p:spPr>
        <p:txBody>
          <a:bodyPr>
            <a:normAutofit lnSpcReduction="10000"/>
          </a:bodyPr>
          <a:lstStyle/>
          <a:p>
            <a:pPr marL="0" lvl="0" indent="0" algn="just">
              <a:lnSpc>
                <a:spcPct val="120000"/>
              </a:lnSpc>
              <a:spcBef>
                <a:spcPts val="0"/>
              </a:spcBef>
              <a:buNone/>
            </a:pPr>
            <a:r>
              <a:rPr lang="hu-HU" sz="2400" b="1" dirty="0" err="1">
                <a:solidFill>
                  <a:srgbClr val="14192C"/>
                </a:solidFill>
                <a:latin typeface="Raleway" pitchFamily="2" charset="-18"/>
                <a:ea typeface="Times New Roman" panose="02020603050405020304" pitchFamily="18" charset="0"/>
                <a:cs typeface="Times New Roman" panose="02020603050405020304" pitchFamily="18" charset="0"/>
              </a:rPr>
              <a:t>SalvaVita</a:t>
            </a:r>
            <a:r>
              <a:rPr lang="hu-HU" sz="2400" b="1" dirty="0">
                <a:solidFill>
                  <a:srgbClr val="14192C"/>
                </a:solidFill>
                <a:latin typeface="Raleway" pitchFamily="2" charset="-18"/>
                <a:ea typeface="Times New Roman" panose="02020603050405020304" pitchFamily="18" charset="0"/>
                <a:cs typeface="Times New Roman" panose="02020603050405020304" pitchFamily="18" charset="0"/>
              </a:rPr>
              <a:t> Alapítvány</a:t>
            </a:r>
          </a:p>
          <a:p>
            <a:pPr marL="0" indent="0" algn="just">
              <a:lnSpc>
                <a:spcPct val="120000"/>
              </a:lnSpc>
              <a:spcBef>
                <a:spcPts val="0"/>
              </a:spcBef>
              <a:buNone/>
            </a:pPr>
            <a:r>
              <a:rPr lang="hu-HU" sz="1500" dirty="0">
                <a:solidFill>
                  <a:srgbClr val="14192C"/>
                </a:solidFill>
                <a:latin typeface="Raleway" pitchFamily="2" charset="-18"/>
                <a:ea typeface="Times New Roman" panose="02020603050405020304" pitchFamily="18" charset="0"/>
                <a:cs typeface="Times New Roman" panose="02020603050405020304" pitchFamily="18" charset="0"/>
                <a:hlinkClick r:id="rId4"/>
              </a:rPr>
              <a:t>https://salvavita.hu/</a:t>
            </a:r>
            <a:r>
              <a:rPr lang="hu-HU" sz="1500" dirty="0">
                <a:solidFill>
                  <a:srgbClr val="14192C"/>
                </a:solidFill>
                <a:latin typeface="Raleway" pitchFamily="2" charset="-18"/>
                <a:ea typeface="Times New Roman" panose="02020603050405020304" pitchFamily="18" charset="0"/>
                <a:cs typeface="Times New Roman" panose="02020603050405020304" pitchFamily="18" charset="0"/>
              </a:rPr>
              <a:t> </a:t>
            </a:r>
          </a:p>
          <a:p>
            <a:pPr marL="0" lvl="0" indent="0" algn="just">
              <a:lnSpc>
                <a:spcPct val="120000"/>
              </a:lnSpc>
              <a:spcBef>
                <a:spcPts val="0"/>
              </a:spcBef>
              <a:buNone/>
            </a:pPr>
            <a:r>
              <a:rPr lang="hu-HU" sz="1400" dirty="0">
                <a:solidFill>
                  <a:srgbClr val="14192C"/>
                </a:solidFill>
                <a:latin typeface="Raleway" pitchFamily="2" charset="-18"/>
                <a:ea typeface="Times New Roman" panose="02020603050405020304" pitchFamily="18" charset="0"/>
                <a:cs typeface="Times New Roman" panose="02020603050405020304" pitchFamily="18" charset="0"/>
              </a:rPr>
              <a:t> </a:t>
            </a:r>
          </a:p>
          <a:p>
            <a:pPr marL="0" lvl="0" indent="0" algn="just">
              <a:lnSpc>
                <a:spcPct val="120000"/>
              </a:lnSpc>
              <a:spcBef>
                <a:spcPts val="0"/>
              </a:spcBef>
              <a:buNone/>
            </a:pPr>
            <a:r>
              <a:rPr lang="hu-HU" sz="2000" dirty="0">
                <a:latin typeface="Raleway" panose="020B0003030101060003" pitchFamily="34" charset="0"/>
              </a:rPr>
              <a:t>Munkaközvetítő szolgáltatás álláskereső, egészségkárosodás miatt, megváltozott munkaképességű munkavállalók és az őket foglalkoztatni szándékozó munkáltatók számára. Segítség álláskeresőknek: felkészülés az álláskeresésre, állásinterjúra. </a:t>
            </a:r>
            <a:endParaRPr lang="hu-HU" sz="2000" dirty="0">
              <a:solidFill>
                <a:srgbClr val="14192C"/>
              </a:solidFill>
              <a:latin typeface="Raleway" panose="020B0003030101060003" pitchFamily="34" charset="0"/>
              <a:cs typeface="Times New Roman" panose="02020603050405020304" pitchFamily="18" charset="0"/>
            </a:endParaRPr>
          </a:p>
          <a:p>
            <a:endParaRPr lang="hu-HU" dirty="0">
              <a:latin typeface="Raleway" pitchFamily="2" charset="-18"/>
            </a:endParaRP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0005848" y="216694"/>
            <a:ext cx="1630019" cy="1233181"/>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bg1"/>
                </a:solidFill>
              </a:rPr>
              <a:t>29/ </a:t>
            </a:r>
            <a:fld id="{EBA70503-4703-4673-A626-045CD26648AD}" type="slidenum">
              <a:rPr lang="hu-HU" b="1" smtClean="0">
                <a:solidFill>
                  <a:schemeClr val="bg1"/>
                </a:solidFill>
              </a:rPr>
              <a:t>19</a:t>
            </a:fld>
            <a:endParaRPr lang="hu-HU" b="1" dirty="0">
              <a:solidFill>
                <a:schemeClr val="bg1"/>
              </a:solidFill>
            </a:endParaRPr>
          </a:p>
        </p:txBody>
      </p:sp>
      <p:sp>
        <p:nvSpPr>
          <p:cNvPr id="4" name="Tartalom helye 7">
            <a:extLst>
              <a:ext uri="{FF2B5EF4-FFF2-40B4-BE49-F238E27FC236}">
                <a16:creationId xmlns:a16="http://schemas.microsoft.com/office/drawing/2014/main" id="{677E5916-244C-5510-0DE1-5FA9F18C6E2F}"/>
              </a:ext>
            </a:extLst>
          </p:cNvPr>
          <p:cNvSpPr txBox="1">
            <a:spLocks/>
          </p:cNvSpPr>
          <p:nvPr/>
        </p:nvSpPr>
        <p:spPr>
          <a:xfrm>
            <a:off x="6526924" y="1445598"/>
            <a:ext cx="4826876" cy="351937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Font typeface="Arial" panose="020B0604020202020204" pitchFamily="34" charset="0"/>
              <a:buNone/>
            </a:pPr>
            <a:r>
              <a:rPr lang="hu-HU" sz="2600" b="1" dirty="0">
                <a:solidFill>
                  <a:srgbClr val="14192C"/>
                </a:solidFill>
                <a:latin typeface="Raleway" pitchFamily="2" charset="-18"/>
                <a:ea typeface="Times New Roman" panose="02020603050405020304" pitchFamily="18" charset="0"/>
                <a:cs typeface="Times New Roman" panose="02020603050405020304" pitchFamily="18" charset="0"/>
              </a:rPr>
              <a:t>KONTAKT jelnyelvi Tolmácsszolgálat</a:t>
            </a:r>
          </a:p>
          <a:p>
            <a:pPr marL="0" indent="0" algn="just">
              <a:lnSpc>
                <a:spcPct val="120000"/>
              </a:lnSpc>
              <a:spcBef>
                <a:spcPts val="0"/>
              </a:spcBef>
              <a:buNone/>
            </a:pPr>
            <a:r>
              <a:rPr lang="hu-HU" sz="1600" dirty="0">
                <a:solidFill>
                  <a:srgbClr val="14192C"/>
                </a:solidFill>
                <a:latin typeface="Raleway" pitchFamily="2" charset="-18"/>
                <a:cs typeface="Times New Roman" panose="02020603050405020304" pitchFamily="18" charset="0"/>
                <a:hlinkClick r:id="rId6"/>
              </a:rPr>
              <a:t>https://skontakt.hu/</a:t>
            </a:r>
            <a:r>
              <a:rPr lang="hu-HU" sz="1600" dirty="0">
                <a:solidFill>
                  <a:srgbClr val="14192C"/>
                </a:solidFill>
                <a:latin typeface="Raleway" pitchFamily="2" charset="-18"/>
                <a:cs typeface="Times New Roman" panose="02020603050405020304" pitchFamily="18" charset="0"/>
              </a:rPr>
              <a:t> </a:t>
            </a:r>
          </a:p>
          <a:p>
            <a:pPr marL="0" indent="0" algn="just">
              <a:lnSpc>
                <a:spcPct val="120000"/>
              </a:lnSpc>
              <a:spcBef>
                <a:spcPts val="0"/>
              </a:spcBef>
              <a:buNone/>
            </a:pPr>
            <a:endParaRPr lang="hu-HU" sz="1600" dirty="0">
              <a:solidFill>
                <a:srgbClr val="14192C"/>
              </a:solidFill>
              <a:latin typeface="Raleway" pitchFamily="2" charset="-18"/>
              <a:cs typeface="Times New Roman" panose="02020603050405020304" pitchFamily="18" charset="0"/>
            </a:endParaRPr>
          </a:p>
          <a:p>
            <a:pPr marL="0" indent="0" algn="just">
              <a:buFont typeface="Arial" panose="020B0604020202020204" pitchFamily="34" charset="0"/>
              <a:buNone/>
            </a:pPr>
            <a:r>
              <a:rPr lang="hu-HU" sz="2200" dirty="0">
                <a:latin typeface="Raleway" pitchFamily="2" charset="-18"/>
              </a:rPr>
              <a:t>A KONTAKT Tolmácsszolgálat egy országos lefedettségű videó-alapú jelnyelvi tolmácsszolgáltatási rendszer. Egy alkalmazás segítségével az érintettek jelnyelvi tolmács segítségét kérhetik. Nem kell hozzá más, csak egy tablet vagy PC és élő internet kapcsolat.</a:t>
            </a:r>
          </a:p>
        </p:txBody>
      </p:sp>
      <p:pic>
        <p:nvPicPr>
          <p:cNvPr id="5" name="Kép 4" descr="A képen szöveg, Betűtípus, Grafika, Grafikus tervezés látható&#10;&#10;Automatikusan generált leírás">
            <a:extLst>
              <a:ext uri="{FF2B5EF4-FFF2-40B4-BE49-F238E27FC236}">
                <a16:creationId xmlns:a16="http://schemas.microsoft.com/office/drawing/2014/main" id="{A93291D1-F2A6-E53D-8AC0-8E4D055C604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82200" y="1445598"/>
            <a:ext cx="1462467" cy="786076"/>
          </a:xfrm>
          <a:prstGeom prst="rect">
            <a:avLst/>
          </a:prstGeom>
        </p:spPr>
      </p:pic>
      <p:sp>
        <p:nvSpPr>
          <p:cNvPr id="7" name="AutoShape 2" descr="Salva Vita Alapítvány">
            <a:extLst>
              <a:ext uri="{FF2B5EF4-FFF2-40B4-BE49-F238E27FC236}">
                <a16:creationId xmlns:a16="http://schemas.microsoft.com/office/drawing/2014/main" id="{C997DEEC-EE0F-6621-7D51-0111FF210504}"/>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u-HU"/>
          </a:p>
        </p:txBody>
      </p:sp>
      <p:pic>
        <p:nvPicPr>
          <p:cNvPr id="11" name="Kép 10" descr="A képen clipart, Grafika, embléma, szimbólum látható&#10;&#10;Automatikusan generált leírás">
            <a:extLst>
              <a:ext uri="{FF2B5EF4-FFF2-40B4-BE49-F238E27FC236}">
                <a16:creationId xmlns:a16="http://schemas.microsoft.com/office/drawing/2014/main" id="{BB01F64D-58B0-BAAE-DC7F-16C2A664437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98448" y="1440561"/>
            <a:ext cx="813254" cy="796149"/>
          </a:xfrm>
          <a:prstGeom prst="rect">
            <a:avLst/>
          </a:prstGeom>
        </p:spPr>
      </p:pic>
    </p:spTree>
    <p:extLst>
      <p:ext uri="{BB962C8B-B14F-4D97-AF65-F5344CB8AC3E}">
        <p14:creationId xmlns:p14="http://schemas.microsoft.com/office/powerpoint/2010/main" val="3227157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a:xfrm>
            <a:off x="838200" y="365125"/>
            <a:ext cx="10515600" cy="1818005"/>
          </a:xfrm>
        </p:spPr>
        <p:txBody>
          <a:bodyPr>
            <a:normAutofit/>
          </a:bodyPr>
          <a:lstStyle/>
          <a:p>
            <a:r>
              <a:rPr lang="hu-HU" b="1" dirty="0">
                <a:latin typeface="Raleway" pitchFamily="2" charset="-18"/>
              </a:rPr>
              <a:t>Pannon Egyetem SAS Bizottság </a:t>
            </a:r>
            <a:br>
              <a:rPr lang="hu-HU" b="1" dirty="0">
                <a:latin typeface="Raleway" pitchFamily="2" charset="-18"/>
              </a:rPr>
            </a:br>
            <a:br>
              <a:rPr lang="hu-HU" sz="1100" b="1" dirty="0">
                <a:latin typeface="Raleway" pitchFamily="2" charset="-18"/>
              </a:rPr>
            </a:br>
            <a:r>
              <a:rPr lang="hu-HU" b="1" dirty="0">
                <a:latin typeface="Raleway" pitchFamily="2" charset="-18"/>
              </a:rPr>
              <a:t>Információs nap</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4402519" y="2086610"/>
            <a:ext cx="7037070" cy="4153853"/>
          </a:xfrm>
        </p:spPr>
        <p:txBody>
          <a:bodyPr>
            <a:normAutofit/>
          </a:bodyPr>
          <a:lstStyle/>
          <a:p>
            <a:pPr marL="0" indent="0" algn="just">
              <a:spcAft>
                <a:spcPts val="800"/>
              </a:spcAft>
              <a:buNone/>
            </a:pPr>
            <a:r>
              <a:rPr lang="hu-HU" sz="2400" dirty="0">
                <a:effectLst/>
                <a:latin typeface="Raleway" pitchFamily="2" charset="-18"/>
                <a:ea typeface="Calibri" panose="020F0502020204030204" pitchFamily="34" charset="0"/>
                <a:cs typeface="Times New Roman" panose="02020603050405020304" pitchFamily="18" charset="0"/>
              </a:rPr>
              <a:t>   </a:t>
            </a:r>
            <a:r>
              <a:rPr lang="hu-HU" sz="2400" b="1" u="sng" dirty="0">
                <a:effectLst/>
                <a:latin typeface="Raleway" pitchFamily="2" charset="-18"/>
                <a:ea typeface="Calibri" panose="020F0502020204030204" pitchFamily="34" charset="0"/>
                <a:cs typeface="Times New Roman" panose="02020603050405020304" pitchFamily="18" charset="0"/>
              </a:rPr>
              <a:t>Program:</a:t>
            </a:r>
          </a:p>
          <a:p>
            <a:pPr algn="just">
              <a:spcAft>
                <a:spcPts val="800"/>
              </a:spcAft>
            </a:pPr>
            <a:r>
              <a:rPr lang="hu-HU" sz="2400" dirty="0">
                <a:effectLst/>
                <a:latin typeface="Raleway" pitchFamily="2" charset="-18"/>
                <a:ea typeface="Calibri" panose="020F0502020204030204" pitchFamily="34" charset="0"/>
                <a:cs typeface="Times New Roman" panose="02020603050405020304" pitchFamily="18" charset="0"/>
              </a:rPr>
              <a:t>SAS bizottság dolgozóinak bemutatása</a:t>
            </a:r>
          </a:p>
          <a:p>
            <a:pPr algn="just">
              <a:spcAft>
                <a:spcPts val="800"/>
              </a:spcAft>
            </a:pPr>
            <a:r>
              <a:rPr lang="hu-HU" sz="2400" dirty="0">
                <a:effectLst/>
                <a:latin typeface="Raleway" pitchFamily="2" charset="-18"/>
                <a:ea typeface="Calibri" panose="020F0502020204030204" pitchFamily="34" charset="0"/>
                <a:cs typeface="Times New Roman" panose="02020603050405020304" pitchFamily="18" charset="0"/>
              </a:rPr>
              <a:t>Kari SAS Koordinátorok bemutatása</a:t>
            </a:r>
          </a:p>
          <a:p>
            <a:pPr algn="just">
              <a:spcAft>
                <a:spcPts val="800"/>
              </a:spcAft>
            </a:pPr>
            <a:r>
              <a:rPr lang="hu-HU" sz="2400" dirty="0">
                <a:effectLst/>
                <a:latin typeface="Raleway" pitchFamily="2" charset="-18"/>
                <a:ea typeface="Calibri" panose="020F0502020204030204" pitchFamily="34" charset="0"/>
                <a:cs typeface="Times New Roman" panose="02020603050405020304" pitchFamily="18" charset="0"/>
              </a:rPr>
              <a:t>Szabályozás ismertetése</a:t>
            </a:r>
          </a:p>
          <a:p>
            <a:pPr algn="just">
              <a:spcAft>
                <a:spcPts val="800"/>
              </a:spcAft>
            </a:pPr>
            <a:r>
              <a:rPr lang="hu-HU" sz="2400" dirty="0">
                <a:effectLst/>
                <a:latin typeface="Raleway" pitchFamily="2" charset="-18"/>
                <a:ea typeface="Calibri" panose="020F0502020204030204" pitchFamily="34" charset="0"/>
                <a:cs typeface="Times New Roman" panose="02020603050405020304" pitchFamily="18" charset="0"/>
              </a:rPr>
              <a:t>Kedvezmények, mentességek és regisztráció </a:t>
            </a: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982200" y="365125"/>
            <a:ext cx="2023237" cy="1530668"/>
          </a:xfrm>
          <a:prstGeom prst="rect">
            <a:avLst/>
          </a:prstGeom>
        </p:spPr>
      </p:pic>
      <p:sp>
        <p:nvSpPr>
          <p:cNvPr id="5" name="Dia számának helye 4">
            <a:extLst>
              <a:ext uri="{FF2B5EF4-FFF2-40B4-BE49-F238E27FC236}">
                <a16:creationId xmlns:a16="http://schemas.microsoft.com/office/drawing/2014/main" id="{9B7FD098-F1F2-8CB0-E89A-4FFFEC9D5EA6}"/>
              </a:ext>
            </a:extLst>
          </p:cNvPr>
          <p:cNvSpPr>
            <a:spLocks noGrp="1"/>
          </p:cNvSpPr>
          <p:nvPr>
            <p:ph type="sldNum" sz="quarter" idx="12"/>
          </p:nvPr>
        </p:nvSpPr>
        <p:spPr/>
        <p:txBody>
          <a:bodyPr/>
          <a:lstStyle/>
          <a:p>
            <a:r>
              <a:rPr lang="hu-HU" b="1" dirty="0">
                <a:solidFill>
                  <a:schemeClr val="bg1"/>
                </a:solidFill>
              </a:rPr>
              <a:t>29/ </a:t>
            </a:r>
            <a:fld id="{EBA70503-4703-4673-A626-045CD26648AD}" type="slidenum">
              <a:rPr lang="hu-HU" b="1" smtClean="0">
                <a:solidFill>
                  <a:schemeClr val="bg1"/>
                </a:solidFill>
              </a:rPr>
              <a:t>2</a:t>
            </a:fld>
            <a:endParaRPr lang="hu-HU" b="1" dirty="0">
              <a:solidFill>
                <a:schemeClr val="bg1"/>
              </a:solidFill>
            </a:endParaRPr>
          </a:p>
        </p:txBody>
      </p:sp>
      <p:pic>
        <p:nvPicPr>
          <p:cNvPr id="7" name="Kép 6" descr="Négy részre van osztva, bal felső sarok egy fej rajza aggyal, jobb felső sarok kerekesszékes piktogram, bal alsó sarok fehér botos ember, jobb alsó sarok jelelő kezek.">
            <a:extLst>
              <a:ext uri="{FF2B5EF4-FFF2-40B4-BE49-F238E27FC236}">
                <a16:creationId xmlns:a16="http://schemas.microsoft.com/office/drawing/2014/main" id="{338FB693-7C89-E789-4FD6-0223F76D9F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2749" y="2086610"/>
            <a:ext cx="2838133" cy="2838133"/>
          </a:xfrm>
          <a:prstGeom prst="rect">
            <a:avLst/>
          </a:prstGeom>
        </p:spPr>
      </p:pic>
    </p:spTree>
    <p:extLst>
      <p:ext uri="{BB962C8B-B14F-4D97-AF65-F5344CB8AC3E}">
        <p14:creationId xmlns:p14="http://schemas.microsoft.com/office/powerpoint/2010/main" val="23117615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Regisztráció és kérvény menete</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48627" y="1825625"/>
            <a:ext cx="10626090" cy="4351338"/>
          </a:xfrm>
        </p:spPr>
        <p:txBody>
          <a:bodyPr>
            <a:normAutofit fontScale="92500" lnSpcReduction="20000"/>
          </a:bodyPr>
          <a:lstStyle/>
          <a:p>
            <a:pPr marL="514350" indent="-514350" algn="just">
              <a:buAutoNum type="arabicPeriod"/>
            </a:pPr>
            <a:r>
              <a:rPr lang="hu-HU" sz="2000" dirty="0">
                <a:latin typeface="Raleway" pitchFamily="2" charset="-18"/>
              </a:rPr>
              <a:t>Személyes konzultáció a SAS koordinátorral (időpontfoglalás: </a:t>
            </a:r>
            <a:r>
              <a:rPr lang="hu-HU" sz="2000" dirty="0">
                <a:latin typeface="Raleway" pitchFamily="2" charset="-18"/>
                <a:hlinkClick r:id="rId4"/>
              </a:rPr>
              <a:t>https://sasbizottsag.setmore.com/</a:t>
            </a:r>
            <a:r>
              <a:rPr lang="hu-HU" sz="2000" dirty="0">
                <a:latin typeface="Raleway" pitchFamily="2" charset="-18"/>
              </a:rPr>
              <a:t> ) </a:t>
            </a:r>
          </a:p>
          <a:p>
            <a:pPr marL="514350" indent="-514350" algn="just">
              <a:buFont typeface="Arial" panose="020B0604020202020204" pitchFamily="34" charset="0"/>
              <a:buAutoNum type="arabicPeriod"/>
            </a:pPr>
            <a:r>
              <a:rPr lang="hu-HU" sz="2000" dirty="0">
                <a:latin typeface="Raleway" pitchFamily="2" charset="-18"/>
              </a:rPr>
              <a:t>A regisztrációhoz ki kell tölteni a „Sajátos szükségletű hallgatók regisztrációjára és speciális igényeinek felmérésére” nevű adatlapot valamint szükséges az adatkezelési tájékoztató megismerése és hozzájárulás az adatátadáshoz és adatkezeléshez. </a:t>
            </a:r>
          </a:p>
          <a:p>
            <a:pPr marL="0" indent="0">
              <a:buNone/>
            </a:pPr>
            <a:r>
              <a:rPr lang="hu-HU" sz="1400" i="1" dirty="0">
                <a:latin typeface="Raleway" pitchFamily="2" charset="-18"/>
                <a:hlinkClick r:id="rId5"/>
              </a:rPr>
              <a:t>https://sasbizottsag.uni-pannon.hu/dokumentumok-kezelese/36-adatlap-sas-hallgato-pe-jbi</a:t>
            </a:r>
            <a:r>
              <a:rPr lang="hu-HU" sz="1400" i="1" dirty="0">
                <a:latin typeface="Raleway" pitchFamily="2" charset="-18"/>
              </a:rPr>
              <a:t> </a:t>
            </a:r>
          </a:p>
          <a:p>
            <a:pPr marL="0" indent="0">
              <a:buNone/>
            </a:pPr>
            <a:r>
              <a:rPr lang="hu-HU" sz="1400" i="1" dirty="0">
                <a:latin typeface="Raleway" pitchFamily="2" charset="-18"/>
                <a:hlinkClick r:id="rId6"/>
              </a:rPr>
              <a:t>https://sasbizottsag.uni-pannon.hu/dokumentumok-kezelese/35-adat-tajekoztato-sas-hallgato-pe-jbi</a:t>
            </a:r>
            <a:r>
              <a:rPr lang="hu-HU" sz="1400" i="1" dirty="0">
                <a:latin typeface="Raleway" pitchFamily="2" charset="-18"/>
              </a:rPr>
              <a:t> </a:t>
            </a:r>
          </a:p>
          <a:p>
            <a:pPr marL="0" indent="0">
              <a:buNone/>
            </a:pPr>
            <a:r>
              <a:rPr lang="hu-HU" sz="1400" i="1" dirty="0">
                <a:latin typeface="Raleway" pitchFamily="2" charset="-18"/>
                <a:hlinkClick r:id="rId7"/>
              </a:rPr>
              <a:t>https://sasbizottsag.uni-pannon.hu/dokumentumok-kezelese/37-hozzajarulo-nyilatkozat-sas-hallgato-pe-jbi</a:t>
            </a:r>
            <a:r>
              <a:rPr lang="hu-HU" sz="1400" i="1" dirty="0">
                <a:latin typeface="Raleway" pitchFamily="2" charset="-18"/>
              </a:rPr>
              <a:t> </a:t>
            </a:r>
          </a:p>
          <a:p>
            <a:pPr marL="514350" indent="-514350" algn="just">
              <a:buFont typeface="+mj-lt"/>
              <a:buAutoNum type="arabicPeriod" startAt="3"/>
            </a:pPr>
            <a:r>
              <a:rPr lang="hu-HU" sz="2000" dirty="0">
                <a:latin typeface="Raleway" pitchFamily="2" charset="-18"/>
              </a:rPr>
              <a:t>Ezek után szükséges a </a:t>
            </a:r>
            <a:r>
              <a:rPr lang="hu-HU" sz="2000" dirty="0" err="1">
                <a:latin typeface="Raleway" pitchFamily="2" charset="-18"/>
              </a:rPr>
              <a:t>Neptun</a:t>
            </a:r>
            <a:r>
              <a:rPr lang="hu-HU" sz="2000" dirty="0">
                <a:latin typeface="Raleway" pitchFamily="2" charset="-18"/>
              </a:rPr>
              <a:t> rendszerben a kért kedvezményekről és szolgáltatásokról benyújtani a SAS kérvényt. A benyújtott kérvényeket a SAS Bizottság áttekinti és döntést hoz. A kérvény elbírálásáról </a:t>
            </a:r>
            <a:r>
              <a:rPr lang="hu-HU" sz="2000" dirty="0" err="1">
                <a:latin typeface="Raleway" pitchFamily="2" charset="-18"/>
              </a:rPr>
              <a:t>Neptun</a:t>
            </a:r>
            <a:r>
              <a:rPr lang="hu-HU" sz="2000" dirty="0">
                <a:latin typeface="Raleway" pitchFamily="2" charset="-18"/>
              </a:rPr>
              <a:t> üzenetben megy értesítés.</a:t>
            </a:r>
          </a:p>
          <a:p>
            <a:pPr marL="0" indent="0" algn="just">
              <a:buNone/>
            </a:pPr>
            <a:endParaRPr lang="hu-HU" sz="2200" dirty="0">
              <a:latin typeface="Raleway" pitchFamily="2" charset="-18"/>
            </a:endParaRPr>
          </a:p>
          <a:p>
            <a:pPr marL="0" indent="0" algn="just">
              <a:buNone/>
            </a:pPr>
            <a:r>
              <a:rPr lang="hu-HU" sz="1700" b="1" i="1" dirty="0">
                <a:latin typeface="Raleway" pitchFamily="2" charset="-18"/>
              </a:rPr>
              <a:t>Megjegyzés: </a:t>
            </a:r>
            <a:r>
              <a:rPr lang="hu-HU" sz="1700" i="1" dirty="0">
                <a:latin typeface="Raleway" pitchFamily="2" charset="-18"/>
              </a:rPr>
              <a:t>Amennyiben a SAS kérvényt nem tudod önállóan kitölteni, a kitöltésére a regisztráció alkalmával is sor kerülhet a SAS koordinátor segítségével.</a:t>
            </a:r>
          </a:p>
          <a:p>
            <a:pPr marL="0" indent="0" algn="just">
              <a:buNone/>
            </a:pPr>
            <a:r>
              <a:rPr lang="hu-HU" sz="1700" i="1" dirty="0">
                <a:latin typeface="Raleway" pitchFamily="2" charset="-18"/>
              </a:rPr>
              <a:t>A határozat kinyomtatva hivatalos papírnak számít!</a:t>
            </a:r>
          </a:p>
          <a:p>
            <a:pPr marL="0" indent="0" algn="just">
              <a:buNone/>
            </a:pPr>
            <a:r>
              <a:rPr lang="hu-HU" sz="1700" i="1" dirty="0">
                <a:latin typeface="Raleway" pitchFamily="2" charset="-18"/>
              </a:rPr>
              <a:t>A határozatot az érintett oktatóknak minden félév elején be kell mutatnod, amennyiben a kedvezményt igénybe kívánod venni.</a:t>
            </a:r>
            <a:endParaRPr lang="hu-HU" dirty="0">
              <a:latin typeface="Raleway" pitchFamily="2" charset="-18"/>
            </a:endParaRP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20</a:t>
            </a:fld>
            <a:endParaRPr lang="hu-HU" b="1" dirty="0">
              <a:solidFill>
                <a:schemeClr val="tx1"/>
              </a:solidFill>
            </a:endParaRPr>
          </a:p>
        </p:txBody>
      </p:sp>
    </p:spTree>
    <p:extLst>
      <p:ext uri="{BB962C8B-B14F-4D97-AF65-F5344CB8AC3E}">
        <p14:creationId xmlns:p14="http://schemas.microsoft.com/office/powerpoint/2010/main" val="34237088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Újdonságok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163629" y="1384239"/>
            <a:ext cx="11300661" cy="4792724"/>
          </a:xfrm>
        </p:spPr>
        <p:txBody>
          <a:bodyPr>
            <a:normAutofit/>
          </a:bodyPr>
          <a:lstStyle/>
          <a:p>
            <a:pPr lvl="0" algn="just">
              <a:lnSpc>
                <a:spcPct val="120000"/>
              </a:lnSpc>
              <a:spcBef>
                <a:spcPts val="0"/>
              </a:spcBef>
              <a:buFontTx/>
              <a:buChar char="-"/>
            </a:pPr>
            <a:r>
              <a:rPr lang="hu-HU" sz="2400" dirty="0">
                <a:solidFill>
                  <a:srgbClr val="14192C"/>
                </a:solidFill>
                <a:latin typeface="Raleway" pitchFamily="2" charset="-18"/>
                <a:ea typeface="Times New Roman" panose="02020603050405020304" pitchFamily="18" charset="0"/>
                <a:cs typeface="Times New Roman" panose="02020603050405020304" pitchFamily="18" charset="0"/>
              </a:rPr>
              <a:t>Láthatatlan programsorozat a Pannon Egyetemen</a:t>
            </a:r>
          </a:p>
          <a:p>
            <a:pPr lvl="1" algn="just">
              <a:lnSpc>
                <a:spcPct val="120000"/>
              </a:lnSpc>
              <a:spcBef>
                <a:spcPts val="0"/>
              </a:spcBef>
              <a:buFontTx/>
              <a:buChar char="-"/>
            </a:pP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Láthatatlan kiállítás</a:t>
            </a:r>
          </a:p>
          <a:p>
            <a:pPr lvl="1" algn="just">
              <a:lnSpc>
                <a:spcPct val="120000"/>
              </a:lnSpc>
              <a:spcBef>
                <a:spcPts val="0"/>
              </a:spcBef>
              <a:buFontTx/>
              <a:buChar char="-"/>
            </a:pP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Láthatatlan koncert</a:t>
            </a:r>
          </a:p>
          <a:p>
            <a:pPr lvl="1" algn="just">
              <a:lnSpc>
                <a:spcPct val="120000"/>
              </a:lnSpc>
              <a:spcBef>
                <a:spcPts val="0"/>
              </a:spcBef>
              <a:buFontTx/>
              <a:buChar char="-"/>
            </a:pP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Láthatatlan </a:t>
            </a:r>
            <a:r>
              <a:rPr lang="hu-HU" sz="2000" dirty="0" err="1">
                <a:solidFill>
                  <a:srgbClr val="14192C"/>
                </a:solidFill>
                <a:latin typeface="Raleway" pitchFamily="2" charset="-18"/>
                <a:ea typeface="Times New Roman" panose="02020603050405020304" pitchFamily="18" charset="0"/>
                <a:cs typeface="Times New Roman" panose="02020603050405020304" pitchFamily="18" charset="0"/>
              </a:rPr>
              <a:t>Comedy</a:t>
            </a: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 – Tóth </a:t>
            </a:r>
            <a:r>
              <a:rPr lang="hu-HU" sz="2000" dirty="0" err="1">
                <a:solidFill>
                  <a:srgbClr val="14192C"/>
                </a:solidFill>
                <a:latin typeface="Raleway" pitchFamily="2" charset="-18"/>
                <a:ea typeface="Times New Roman" panose="02020603050405020304" pitchFamily="18" charset="0"/>
                <a:cs typeface="Times New Roman" panose="02020603050405020304" pitchFamily="18" charset="0"/>
              </a:rPr>
              <a:t>Edu</a:t>
            </a:r>
            <a:endParaRPr lang="hu-HU" sz="2400" dirty="0">
              <a:solidFill>
                <a:srgbClr val="14192C"/>
              </a:solidFill>
              <a:latin typeface="Raleway" pitchFamily="2" charset="-18"/>
              <a:ea typeface="Times New Roman" panose="02020603050405020304" pitchFamily="18" charset="0"/>
              <a:cs typeface="Times New Roman" panose="02020603050405020304" pitchFamily="18" charset="0"/>
            </a:endParaRPr>
          </a:p>
          <a:p>
            <a:pPr lvl="0" algn="just">
              <a:lnSpc>
                <a:spcPct val="120000"/>
              </a:lnSpc>
              <a:spcBef>
                <a:spcPts val="0"/>
              </a:spcBef>
              <a:buFontTx/>
              <a:buChar char="-"/>
            </a:pPr>
            <a:r>
              <a:rPr lang="hu-HU" sz="2400" dirty="0">
                <a:solidFill>
                  <a:srgbClr val="14192C"/>
                </a:solidFill>
                <a:latin typeface="Raleway" pitchFamily="2" charset="-18"/>
                <a:ea typeface="Times New Roman" panose="02020603050405020304" pitchFamily="18" charset="0"/>
                <a:cs typeface="Times New Roman" panose="02020603050405020304" pitchFamily="18" charset="0"/>
              </a:rPr>
              <a:t>Lelki egészség napja</a:t>
            </a:r>
          </a:p>
          <a:p>
            <a:pPr lvl="0" algn="just">
              <a:lnSpc>
                <a:spcPct val="120000"/>
              </a:lnSpc>
              <a:spcBef>
                <a:spcPts val="0"/>
              </a:spcBef>
              <a:buFontTx/>
              <a:buChar char="-"/>
            </a:pPr>
            <a:r>
              <a:rPr lang="hu-HU" sz="2400" dirty="0">
                <a:solidFill>
                  <a:srgbClr val="14192C"/>
                </a:solidFill>
                <a:latin typeface="Raleway" pitchFamily="2" charset="-18"/>
                <a:ea typeface="Times New Roman" panose="02020603050405020304" pitchFamily="18" charset="0"/>
                <a:cs typeface="Times New Roman" panose="02020603050405020304" pitchFamily="18" charset="0"/>
              </a:rPr>
              <a:t>Zsonglőr kurzus </a:t>
            </a:r>
          </a:p>
          <a:p>
            <a:pPr lvl="1" algn="just">
              <a:lnSpc>
                <a:spcPct val="120000"/>
              </a:lnSpc>
              <a:spcBef>
                <a:spcPts val="0"/>
              </a:spcBef>
              <a:buFontTx/>
              <a:buChar char="-"/>
            </a:pPr>
            <a:r>
              <a:rPr lang="hu-HU" sz="2000" dirty="0">
                <a:solidFill>
                  <a:srgbClr val="14192C"/>
                </a:solidFill>
                <a:latin typeface="Raleway" pitchFamily="2" charset="-18"/>
                <a:ea typeface="Times New Roman" panose="02020603050405020304" pitchFamily="18" charset="0"/>
                <a:cs typeface="Times New Roman" panose="02020603050405020304" pitchFamily="18" charset="0"/>
                <a:hlinkClick r:id="rId4"/>
              </a:rPr>
              <a:t>https://www.zsonglor.hu/</a:t>
            </a:r>
            <a:r>
              <a:rPr lang="hu-HU" sz="2000" dirty="0">
                <a:solidFill>
                  <a:srgbClr val="14192C"/>
                </a:solidFill>
                <a:latin typeface="Raleway" pitchFamily="2" charset="-18"/>
                <a:ea typeface="Times New Roman" panose="02020603050405020304" pitchFamily="18" charset="0"/>
                <a:cs typeface="Times New Roman" panose="02020603050405020304" pitchFamily="18" charset="0"/>
              </a:rPr>
              <a:t> </a:t>
            </a:r>
          </a:p>
          <a:p>
            <a:pPr marL="0" lvl="0" indent="0" algn="just">
              <a:lnSpc>
                <a:spcPct val="120000"/>
              </a:lnSpc>
              <a:spcBef>
                <a:spcPts val="0"/>
              </a:spcBef>
              <a:buNone/>
            </a:pPr>
            <a:r>
              <a:rPr lang="hu-HU" sz="2400" dirty="0">
                <a:solidFill>
                  <a:srgbClr val="14192C"/>
                </a:solidFill>
                <a:latin typeface="Raleway" pitchFamily="2" charset="-18"/>
                <a:ea typeface="Times New Roman" panose="02020603050405020304" pitchFamily="18" charset="0"/>
                <a:cs typeface="Times New Roman" panose="02020603050405020304" pitchFamily="18" charset="0"/>
              </a:rPr>
              <a:t>- SAS ösztöndíj és SAS Szociális ösztöndíj</a:t>
            </a:r>
          </a:p>
          <a:p>
            <a:pPr lvl="0" algn="just">
              <a:lnSpc>
                <a:spcPct val="120000"/>
              </a:lnSpc>
              <a:spcBef>
                <a:spcPts val="0"/>
              </a:spcBef>
              <a:buFontTx/>
              <a:buChar char="-"/>
            </a:pPr>
            <a:r>
              <a:rPr lang="hu-HU" sz="2400" dirty="0">
                <a:solidFill>
                  <a:srgbClr val="14192C"/>
                </a:solidFill>
                <a:latin typeface="Raleway" pitchFamily="2" charset="-18"/>
                <a:ea typeface="Times New Roman" panose="02020603050405020304" pitchFamily="18" charset="0"/>
                <a:cs typeface="Times New Roman" panose="02020603050405020304" pitchFamily="18" charset="0"/>
              </a:rPr>
              <a:t>Csapatépítő programok (pl.: hajókázás a Balatonon)</a:t>
            </a:r>
          </a:p>
          <a:p>
            <a:pPr lvl="0" algn="just">
              <a:lnSpc>
                <a:spcPct val="120000"/>
              </a:lnSpc>
              <a:spcBef>
                <a:spcPts val="0"/>
              </a:spcBef>
              <a:buFontTx/>
              <a:buChar char="-"/>
            </a:pPr>
            <a:r>
              <a:rPr lang="hu-HU" sz="2400" dirty="0">
                <a:solidFill>
                  <a:srgbClr val="14192C"/>
                </a:solidFill>
                <a:latin typeface="Raleway" pitchFamily="2" charset="-18"/>
                <a:ea typeface="Times New Roman" panose="02020603050405020304" pitchFamily="18" charset="0"/>
                <a:cs typeface="Times New Roman" panose="02020603050405020304" pitchFamily="18" charset="0"/>
              </a:rPr>
              <a:t>SAS Iroda nemzetköziesítése</a:t>
            </a:r>
          </a:p>
          <a:p>
            <a:pPr algn="just">
              <a:lnSpc>
                <a:spcPct val="120000"/>
              </a:lnSpc>
              <a:spcBef>
                <a:spcPts val="0"/>
              </a:spcBef>
              <a:buFontTx/>
              <a:buChar char="-"/>
            </a:pPr>
            <a:r>
              <a:rPr lang="hu-HU" sz="2400" dirty="0">
                <a:solidFill>
                  <a:srgbClr val="14192C"/>
                </a:solidFill>
                <a:latin typeface="Raleway" pitchFamily="2" charset="-18"/>
                <a:ea typeface="Times New Roman" panose="02020603050405020304" pitchFamily="18" charset="0"/>
                <a:cs typeface="Times New Roman" panose="02020603050405020304" pitchFamily="18" charset="0"/>
              </a:rPr>
              <a:t>Mentorrendszer kialakítása</a:t>
            </a:r>
          </a:p>
          <a:p>
            <a:pPr marL="0" lvl="0" indent="0" algn="just">
              <a:lnSpc>
                <a:spcPct val="120000"/>
              </a:lnSpc>
              <a:spcBef>
                <a:spcPts val="0"/>
              </a:spcBef>
              <a:buNone/>
            </a:pPr>
            <a:endParaRPr lang="hu-HU" sz="3200" dirty="0">
              <a:effectLst/>
              <a:latin typeface="Raleway" pitchFamily="2" charset="-18"/>
              <a:ea typeface="Times New Roman" panose="02020603050405020304" pitchFamily="18" charset="0"/>
              <a:cs typeface="Times New Roman" panose="02020603050405020304" pitchFamily="18" charset="0"/>
            </a:endParaRPr>
          </a:p>
          <a:p>
            <a:endParaRPr lang="hu-HU" dirty="0">
              <a:latin typeface="Raleway" pitchFamily="2" charset="-18"/>
            </a:endParaRP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21</a:t>
            </a:fld>
            <a:endParaRPr lang="hu-HU" b="1" dirty="0">
              <a:solidFill>
                <a:schemeClr val="tx1"/>
              </a:solidFill>
            </a:endParaRPr>
          </a:p>
        </p:txBody>
      </p:sp>
      <p:pic>
        <p:nvPicPr>
          <p:cNvPr id="13" name="Kép 12" descr="A képen szöveg, beltéri látható&#10;&#10;Automatikusan generált leírás">
            <a:extLst>
              <a:ext uri="{FF2B5EF4-FFF2-40B4-BE49-F238E27FC236}">
                <a16:creationId xmlns:a16="http://schemas.microsoft.com/office/drawing/2014/main" id="{BE3F1725-5B09-429B-1835-2B823825D0B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62200" y="1440000"/>
            <a:ext cx="1920000" cy="1440000"/>
          </a:xfrm>
          <a:prstGeom prst="rect">
            <a:avLst/>
          </a:prstGeom>
        </p:spPr>
      </p:pic>
      <p:pic>
        <p:nvPicPr>
          <p:cNvPr id="6" name="Kép 5" descr="Láthatatlan comedy, mikrofon, képernyőkép, Színházi függöny látható">
            <a:extLst>
              <a:ext uri="{FF2B5EF4-FFF2-40B4-BE49-F238E27FC236}">
                <a16:creationId xmlns:a16="http://schemas.microsoft.com/office/drawing/2014/main" id="{97D3F116-1A71-CE8F-5937-B46C4C901E2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95453" y="1895793"/>
            <a:ext cx="1735584" cy="2314112"/>
          </a:xfrm>
          <a:prstGeom prst="rect">
            <a:avLst/>
          </a:prstGeom>
        </p:spPr>
      </p:pic>
      <p:pic>
        <p:nvPicPr>
          <p:cNvPr id="28" name="Kép 27" descr="A képen kutya, beltéri, alapozás látható&#10;&#10;Automatikusan generált leírás">
            <a:extLst>
              <a:ext uri="{FF2B5EF4-FFF2-40B4-BE49-F238E27FC236}">
                <a16:creationId xmlns:a16="http://schemas.microsoft.com/office/drawing/2014/main" id="{EADCE2F2-670A-99A4-A3E7-3F2EAC30E4A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28947" y="2537568"/>
            <a:ext cx="1861676" cy="1396257"/>
          </a:xfrm>
          <a:prstGeom prst="rect">
            <a:avLst/>
          </a:prstGeom>
        </p:spPr>
      </p:pic>
      <p:pic>
        <p:nvPicPr>
          <p:cNvPr id="23" name="Kép 22" descr="A képen kültéri, közlekedés, felhő, víz látható&#10;&#10;Automatikusan generált leírás">
            <a:extLst>
              <a:ext uri="{FF2B5EF4-FFF2-40B4-BE49-F238E27FC236}">
                <a16:creationId xmlns:a16="http://schemas.microsoft.com/office/drawing/2014/main" id="{7485B2B3-0D7C-7B2E-278F-F9FB6FCAA72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400000">
            <a:off x="7666478" y="3573087"/>
            <a:ext cx="2699130" cy="2024348"/>
          </a:xfrm>
          <a:prstGeom prst="rect">
            <a:avLst/>
          </a:prstGeom>
        </p:spPr>
      </p:pic>
    </p:spTree>
    <p:extLst>
      <p:ext uri="{BB962C8B-B14F-4D97-AF65-F5344CB8AC3E}">
        <p14:creationId xmlns:p14="http://schemas.microsoft.com/office/powerpoint/2010/main" val="4127611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5" name="Dia számának helye 4">
            <a:extLst>
              <a:ext uri="{FF2B5EF4-FFF2-40B4-BE49-F238E27FC236}">
                <a16:creationId xmlns:a16="http://schemas.microsoft.com/office/drawing/2014/main" id="{D92727D1-4202-C4D1-5CD8-6FACAA8F6E4D}"/>
              </a:ext>
            </a:extLst>
          </p:cNvPr>
          <p:cNvSpPr>
            <a:spLocks noGrp="1"/>
          </p:cNvSpPr>
          <p:nvPr>
            <p:ph type="sldNum" sz="quarter" idx="12"/>
          </p:nvPr>
        </p:nvSpPr>
        <p:spPr/>
        <p:txBody>
          <a:bodyPr/>
          <a:lstStyle/>
          <a:p>
            <a:fld id="{EBA70503-4703-4673-A626-045CD26648AD}" type="slidenum">
              <a:rPr lang="hu-HU" smtClean="0"/>
              <a:t>22</a:t>
            </a:fld>
            <a:endParaRPr lang="hu-HU" dirty="0"/>
          </a:p>
        </p:txBody>
      </p:sp>
      <p:sp>
        <p:nvSpPr>
          <p:cNvPr id="6" name="Szövegdoboz 5">
            <a:extLst>
              <a:ext uri="{FF2B5EF4-FFF2-40B4-BE49-F238E27FC236}">
                <a16:creationId xmlns:a16="http://schemas.microsoft.com/office/drawing/2014/main" id="{162CAAE5-98E8-5778-E305-3E838125A755}"/>
              </a:ext>
            </a:extLst>
          </p:cNvPr>
          <p:cNvSpPr txBox="1"/>
          <p:nvPr/>
        </p:nvSpPr>
        <p:spPr>
          <a:xfrm>
            <a:off x="6992554" y="1534848"/>
            <a:ext cx="4540103" cy="3570208"/>
          </a:xfrm>
          <a:prstGeom prst="rect">
            <a:avLst/>
          </a:prstGeom>
          <a:noFill/>
        </p:spPr>
        <p:txBody>
          <a:bodyPr wrap="square" rtlCol="0">
            <a:spAutoFit/>
          </a:bodyPr>
          <a:lstStyle/>
          <a:p>
            <a:pPr algn="ctr"/>
            <a:r>
              <a:rPr lang="hu-HU" sz="6600" b="1" dirty="0">
                <a:solidFill>
                  <a:schemeClr val="bg1"/>
                </a:solidFill>
                <a:latin typeface="Raleway" pitchFamily="2" charset="-18"/>
              </a:rPr>
              <a:t>Köszönöm</a:t>
            </a:r>
          </a:p>
          <a:p>
            <a:pPr algn="ctr"/>
            <a:r>
              <a:rPr lang="hu-HU" sz="6600" b="1" dirty="0">
                <a:solidFill>
                  <a:schemeClr val="bg1"/>
                </a:solidFill>
                <a:latin typeface="Raleway" pitchFamily="2" charset="-18"/>
              </a:rPr>
              <a:t>a </a:t>
            </a:r>
          </a:p>
          <a:p>
            <a:pPr algn="ctr"/>
            <a:r>
              <a:rPr lang="hu-HU" sz="6600" b="1" dirty="0">
                <a:solidFill>
                  <a:schemeClr val="bg1"/>
                </a:solidFill>
                <a:latin typeface="Raleway" pitchFamily="2" charset="-18"/>
              </a:rPr>
              <a:t>figyelmet!</a:t>
            </a:r>
          </a:p>
          <a:p>
            <a:pPr algn="ctr"/>
            <a:endParaRPr lang="hu-HU" sz="2800" b="1" dirty="0">
              <a:latin typeface="Raleway" pitchFamily="2" charset="-18"/>
            </a:endParaRPr>
          </a:p>
        </p:txBody>
      </p:sp>
      <p:pic>
        <p:nvPicPr>
          <p:cNvPr id="3" name="Tartalom helye 4">
            <a:extLst>
              <a:ext uri="{FF2B5EF4-FFF2-40B4-BE49-F238E27FC236}">
                <a16:creationId xmlns:a16="http://schemas.microsoft.com/office/drawing/2014/main" id="{E3B6C7F9-90A5-1AAF-4038-67FFB70E830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22707" y="1304709"/>
            <a:ext cx="4217457" cy="3190692"/>
          </a:xfrm>
          <a:prstGeom prst="rect">
            <a:avLst/>
          </a:prstGeom>
        </p:spPr>
      </p:pic>
    </p:spTree>
    <p:extLst>
      <p:ext uri="{BB962C8B-B14F-4D97-AF65-F5344CB8AC3E}">
        <p14:creationId xmlns:p14="http://schemas.microsoft.com/office/powerpoint/2010/main" val="24185287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a:xfrm>
            <a:off x="838200" y="365125"/>
            <a:ext cx="10515600" cy="1075055"/>
          </a:xfrm>
        </p:spPr>
        <p:txBody>
          <a:bodyPr/>
          <a:lstStyle/>
          <a:p>
            <a:r>
              <a:rPr lang="hu-HU" b="1" dirty="0">
                <a:latin typeface="Raleway" pitchFamily="2" charset="-18"/>
              </a:rPr>
              <a:t>Jogszabályi háttér</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451611"/>
            <a:ext cx="10515600" cy="5087301"/>
          </a:xfrm>
        </p:spPr>
        <p:txBody>
          <a:bodyPr>
            <a:normAutofit lnSpcReduction="10000"/>
          </a:bodyPr>
          <a:lstStyle/>
          <a:p>
            <a:pPr marL="0" indent="0">
              <a:buNone/>
            </a:pPr>
            <a:r>
              <a:rPr lang="hu-HU" sz="2400" b="1" dirty="0">
                <a:latin typeface="Raleway" pitchFamily="2" charset="-18"/>
              </a:rPr>
              <a:t>2011. évi CXC. törvény a nemzeti köznevelésről (</a:t>
            </a:r>
            <a:r>
              <a:rPr lang="hu-HU" sz="2400" b="1" dirty="0" err="1">
                <a:latin typeface="Raleway" pitchFamily="2" charset="-18"/>
              </a:rPr>
              <a:t>Köznev</a:t>
            </a:r>
            <a:r>
              <a:rPr lang="hu-HU" sz="2400" b="1" dirty="0">
                <a:latin typeface="Raleway" pitchFamily="2" charset="-18"/>
              </a:rPr>
              <a:t>. tv.)</a:t>
            </a:r>
          </a:p>
          <a:p>
            <a:pPr marL="0" indent="0">
              <a:buNone/>
            </a:pPr>
            <a:r>
              <a:rPr lang="hu-HU" sz="2400" dirty="0">
                <a:latin typeface="Raleway" pitchFamily="2" charset="-18"/>
              </a:rPr>
              <a:t>4. § 3. alpont E törvény alkalmazásában beilleszkedési, tanulási, magatartási nehézséggel küzdő gyermek, tanuló: az a különleges bánásmódot igénylő gyermek, tanuló, aki a szakértői bizottság szakértői véleménye alapján az életkorához viszonyítottan jelentősen </a:t>
            </a:r>
            <a:r>
              <a:rPr lang="hu-HU" sz="2400" dirty="0" err="1">
                <a:latin typeface="Raleway" pitchFamily="2" charset="-18"/>
              </a:rPr>
              <a:t>alulteljesít</a:t>
            </a:r>
            <a:r>
              <a:rPr lang="hu-HU" sz="2400" dirty="0">
                <a:latin typeface="Raleway" pitchFamily="2" charset="-18"/>
              </a:rPr>
              <a:t>, társas kapcsolati problémákkal, tanulási, magatartásszabályozási hiányosságokkal küzd, közösségbe való beilleszkedése, továbbá személyiségfejlődése nehezített vagy sajátos tendenciákat mutat, de nem minősül sajátos nevelési igényűnek.</a:t>
            </a:r>
          </a:p>
          <a:p>
            <a:pPr marL="0" indent="0">
              <a:buNone/>
            </a:pPr>
            <a:r>
              <a:rPr lang="hu-HU" sz="2400" b="1" dirty="0">
                <a:latin typeface="Raleway" pitchFamily="2" charset="-18"/>
              </a:rPr>
              <a:t>2011. évi CCIV. törvény a nemzeti felsőoktatásról (NFTV.) </a:t>
            </a:r>
          </a:p>
          <a:p>
            <a:pPr marL="0" indent="0">
              <a:buNone/>
            </a:pPr>
            <a:r>
              <a:rPr lang="hu-HU" sz="2400" dirty="0">
                <a:latin typeface="Raleway" pitchFamily="2" charset="-18"/>
              </a:rPr>
              <a:t>108. § 6. E törvény alkalmazásában fogyatékossággal élő hallgató (jelentkező): aki mozgásszervi, érzékszervi vagy beszédfogyatékos, több fogyatékosság együttes előfordulása esetén halmozottan fogyatékos, autizmus spektrum zavarral vagy egyéb pszichés fejlődési zavarral (súlyos tanulási, figyelem- vagy magatartásszabályozási zavarral) küzd.</a:t>
            </a:r>
          </a:p>
          <a:p>
            <a:pPr marL="0" indent="0">
              <a:buNone/>
            </a:pPr>
            <a:endParaRPr lang="hu-HU" sz="2400" dirty="0"/>
          </a:p>
          <a:p>
            <a:endParaRPr lang="hu-HU" dirty="0"/>
          </a:p>
        </p:txBody>
      </p:sp>
      <p:sp>
        <p:nvSpPr>
          <p:cNvPr id="3" name="Dia számának helye 2">
            <a:extLst>
              <a:ext uri="{FF2B5EF4-FFF2-40B4-BE49-F238E27FC236}">
                <a16:creationId xmlns:a16="http://schemas.microsoft.com/office/drawing/2014/main" id="{CD0FCD98-2223-A3D5-1423-32CA8ECF2528}"/>
              </a:ext>
            </a:extLst>
          </p:cNvPr>
          <p:cNvSpPr>
            <a:spLocks noGrp="1"/>
          </p:cNvSpPr>
          <p:nvPr>
            <p:ph type="sldNum" sz="quarter" idx="12"/>
          </p:nvPr>
        </p:nvSpPr>
        <p:spPr/>
        <p:txBody>
          <a:bodyPr/>
          <a:lstStyle/>
          <a:p>
            <a:fld id="{EBA70503-4703-4673-A626-045CD26648AD}" type="slidenum">
              <a:rPr lang="hu-HU" smtClean="0"/>
              <a:t>23</a:t>
            </a:fld>
            <a:endParaRPr lang="hu-HU"/>
          </a:p>
        </p:txBody>
      </p:sp>
    </p:spTree>
    <p:extLst>
      <p:ext uri="{BB962C8B-B14F-4D97-AF65-F5344CB8AC3E}">
        <p14:creationId xmlns:p14="http://schemas.microsoft.com/office/powerpoint/2010/main" val="2442028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a:xfrm>
            <a:off x="838200" y="365126"/>
            <a:ext cx="10515600" cy="739776"/>
          </a:xfrm>
        </p:spPr>
        <p:txBody>
          <a:bodyPr/>
          <a:lstStyle/>
          <a:p>
            <a:r>
              <a:rPr lang="hu-HU" b="1" dirty="0">
                <a:latin typeface="Raleway" pitchFamily="2" charset="-18"/>
              </a:rPr>
              <a:t>Jogszabályi háttér</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731874" y="1104901"/>
            <a:ext cx="10515600" cy="5251450"/>
          </a:xfrm>
        </p:spPr>
        <p:txBody>
          <a:bodyPr>
            <a:noAutofit/>
          </a:bodyPr>
          <a:lstStyle/>
          <a:p>
            <a:pPr marL="0" indent="0" algn="just">
              <a:buNone/>
              <a:tabLst>
                <a:tab pos="5671185" algn="l"/>
              </a:tabLst>
            </a:pPr>
            <a:r>
              <a:rPr lang="hu-HU" sz="1600" b="1" dirty="0">
                <a:effectLst/>
                <a:latin typeface="Raleway" pitchFamily="2" charset="-18"/>
                <a:ea typeface="Times New Roman" panose="02020603050405020304" pitchFamily="18" charset="0"/>
                <a:cs typeface="Times New Roman" panose="02020603050405020304" pitchFamily="18" charset="0"/>
              </a:rPr>
              <a:t>47. § (1)</a:t>
            </a:r>
            <a:r>
              <a:rPr lang="hu-HU" sz="1600" dirty="0">
                <a:effectLst/>
                <a:latin typeface="Raleway" pitchFamily="2" charset="-18"/>
                <a:ea typeface="Times New Roman" panose="02020603050405020304" pitchFamily="18" charset="0"/>
                <a:cs typeface="Times New Roman" panose="02020603050405020304" pitchFamily="18" charset="0"/>
              </a:rPr>
              <a:t> Egy személy – felsőoktatási szakképzésben, alapképzésben és mesterképzésben összesen – tizenkét féléven át folytathat a felsőoktatásban tanulmányokat magyar állami (rész)ösztöndíjas képzésben (a továbbiakban: támogatási idő). A támogatási idő legfeljebb tizennégy félév, ha a hallgató osztatlan képzésben vesz részt és a képzési követelmények szerint a képzési idő meghaladja a tíz félévet. * </a:t>
            </a:r>
          </a:p>
          <a:p>
            <a:pPr marL="0" indent="0" algn="just">
              <a:buNone/>
              <a:tabLst>
                <a:tab pos="5671185" algn="l"/>
              </a:tabLst>
            </a:pPr>
            <a:r>
              <a:rPr lang="hu-HU" sz="1600" dirty="0">
                <a:effectLst/>
                <a:latin typeface="Raleway" pitchFamily="2" charset="-18"/>
                <a:ea typeface="Times New Roman" panose="02020603050405020304" pitchFamily="18" charset="0"/>
                <a:cs typeface="Times New Roman" panose="02020603050405020304" pitchFamily="18" charset="0"/>
              </a:rPr>
              <a:t>(1a) *  A (6) bekezdés f) pontja kivételével a nem tanári mesterképzési szakkal vagy osztatlan szakkal párhuzamos képzésben vagy a nem tanári osztatlan vagy mesterképzési szakot követően felvett tanárszakon, szakmai tanárszakon, továbbá a Kormány rendeletében meghatározott azon tanárszakon folytatott tanulmányok esetén, amely csak a szakterülete szerinti nem tanári mesterképzési szakra épülően második, további mesterképzési szakon folyó tanári szakképzettség megszerzésére irányuló képzésben vehető fel, az (1) bekezdés szerinti támogatási idő további két félévvel lehet hosszabb.</a:t>
            </a:r>
          </a:p>
          <a:p>
            <a:pPr marL="0" indent="0" algn="just">
              <a:buNone/>
              <a:tabLst>
                <a:tab pos="5671185" algn="l"/>
              </a:tabLst>
            </a:pPr>
            <a:r>
              <a:rPr lang="hu-HU" sz="1600" dirty="0">
                <a:effectLst/>
                <a:latin typeface="Raleway" pitchFamily="2" charset="-18"/>
                <a:ea typeface="Times New Roman" panose="02020603050405020304" pitchFamily="18" charset="0"/>
                <a:cs typeface="Times New Roman" panose="02020603050405020304" pitchFamily="18" charset="0"/>
              </a:rPr>
              <a:t>(2) *  A doktori képzésben részt vevő hallgató támogatási ideje legfeljebb nyolc félév.</a:t>
            </a:r>
          </a:p>
          <a:p>
            <a:pPr marL="0" indent="0" algn="just">
              <a:buNone/>
              <a:tabLst>
                <a:tab pos="5671185" algn="l"/>
              </a:tabLst>
            </a:pPr>
            <a:r>
              <a:rPr lang="hu-HU" sz="1600" dirty="0">
                <a:effectLst/>
                <a:latin typeface="Raleway" pitchFamily="2" charset="-18"/>
                <a:ea typeface="Times New Roman" panose="02020603050405020304" pitchFamily="18" charset="0"/>
                <a:cs typeface="Times New Roman" panose="02020603050405020304" pitchFamily="18" charset="0"/>
              </a:rPr>
              <a:t>(3) *  Az (1) bekezdés szerinti képzésben az oklevél megszerzéséhez igénybe vehető támogatási idő legfeljebb két félévvel – a (4) bekezdés alkalmazásával legfeljebb hat félévvel – lehet hosszabb, mint az adott tanulmányok képzési ideje. Az adott szak támogatási </a:t>
            </a:r>
            <a:r>
              <a:rPr lang="hu-HU" sz="1600" dirty="0" err="1">
                <a:effectLst/>
                <a:latin typeface="Raleway" pitchFamily="2" charset="-18"/>
                <a:ea typeface="Times New Roman" panose="02020603050405020304" pitchFamily="18" charset="0"/>
                <a:cs typeface="Times New Roman" panose="02020603050405020304" pitchFamily="18" charset="0"/>
              </a:rPr>
              <a:t>idejébe</a:t>
            </a:r>
            <a:r>
              <a:rPr lang="hu-HU" sz="1600" dirty="0">
                <a:effectLst/>
                <a:latin typeface="Raleway" pitchFamily="2" charset="-18"/>
                <a:ea typeface="Times New Roman" panose="02020603050405020304" pitchFamily="18" charset="0"/>
                <a:cs typeface="Times New Roman" panose="02020603050405020304" pitchFamily="18" charset="0"/>
              </a:rPr>
              <a:t> az azonos szakon korábban igénybe vett támogatási időt be kell számítani. Ha a hallgató az így meghatározott támogatási idő alatt az adott fokozatot (oklevelet) nem tudja megszerezni, a tanulmányait e szakon önköltséges képzési formában folytathatja akkor is, ha az (1) bekezdés szerinti támogatási időt egyébként még nem merítette ki.</a:t>
            </a:r>
          </a:p>
          <a:p>
            <a:pPr marL="0" indent="0" algn="just">
              <a:buNone/>
              <a:tabLst>
                <a:tab pos="5671185" algn="l"/>
              </a:tabLst>
            </a:pPr>
            <a:r>
              <a:rPr lang="hu-HU" sz="1600" dirty="0">
                <a:effectLst/>
                <a:latin typeface="Raleway" pitchFamily="2" charset="-18"/>
                <a:ea typeface="Times New Roman" panose="02020603050405020304" pitchFamily="18" charset="0"/>
                <a:cs typeface="Times New Roman" panose="02020603050405020304" pitchFamily="18" charset="0"/>
              </a:rPr>
              <a:t>(4) *  A fogyatékossággal élő hallgató (1) bekezdésben meghatározott támogatási idejét a felsőoktatási intézmény legfeljebb négy félévvel megnövelheti. E kedvezmény több fokozat (oklevél) megszerzéséhez is igénybe vehető, azzal hogy az e bekezdésre tekintettel igénybe vett támogatási idő összesen a négy félévet nem haladhatja meg.</a:t>
            </a:r>
            <a:endParaRPr lang="hu-HU" sz="1600" dirty="0"/>
          </a:p>
        </p:txBody>
      </p:sp>
      <p:sp>
        <p:nvSpPr>
          <p:cNvPr id="3" name="Dia számának helye 2">
            <a:extLst>
              <a:ext uri="{FF2B5EF4-FFF2-40B4-BE49-F238E27FC236}">
                <a16:creationId xmlns:a16="http://schemas.microsoft.com/office/drawing/2014/main" id="{CD0FCD98-2223-A3D5-1423-32CA8ECF2528}"/>
              </a:ext>
            </a:extLst>
          </p:cNvPr>
          <p:cNvSpPr>
            <a:spLocks noGrp="1"/>
          </p:cNvSpPr>
          <p:nvPr>
            <p:ph type="sldNum" sz="quarter" idx="12"/>
          </p:nvPr>
        </p:nvSpPr>
        <p:spPr/>
        <p:txBody>
          <a:bodyPr/>
          <a:lstStyle/>
          <a:p>
            <a:fld id="{EBA70503-4703-4673-A626-045CD26648AD}" type="slidenum">
              <a:rPr lang="hu-HU" smtClean="0"/>
              <a:t>24</a:t>
            </a:fld>
            <a:endParaRPr lang="hu-HU"/>
          </a:p>
        </p:txBody>
      </p:sp>
    </p:spTree>
    <p:extLst>
      <p:ext uri="{BB962C8B-B14F-4D97-AF65-F5344CB8AC3E}">
        <p14:creationId xmlns:p14="http://schemas.microsoft.com/office/powerpoint/2010/main" val="11215235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a:xfrm>
            <a:off x="838200" y="365125"/>
            <a:ext cx="10515600" cy="1075055"/>
          </a:xfrm>
        </p:spPr>
        <p:txBody>
          <a:bodyPr/>
          <a:lstStyle/>
          <a:p>
            <a:r>
              <a:rPr lang="hu-HU" b="1" dirty="0">
                <a:latin typeface="Raleway" pitchFamily="2" charset="-18"/>
              </a:rPr>
              <a:t>Jogszabályi háttér</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596046"/>
            <a:ext cx="10515600" cy="4818629"/>
          </a:xfrm>
        </p:spPr>
        <p:txBody>
          <a:bodyPr>
            <a:normAutofit/>
          </a:bodyPr>
          <a:lstStyle/>
          <a:p>
            <a:pPr marL="0" indent="0" algn="just">
              <a:buNone/>
            </a:pPr>
            <a:r>
              <a:rPr lang="hu-HU" sz="2000" b="1" dirty="0">
                <a:effectLst/>
                <a:latin typeface="Raleway" pitchFamily="2" charset="-18"/>
                <a:ea typeface="Times New Roman" panose="02020603050405020304" pitchFamily="18" charset="0"/>
                <a:cs typeface="Times New Roman" panose="02020603050405020304" pitchFamily="18" charset="0"/>
              </a:rPr>
              <a:t>49. § (8)</a:t>
            </a:r>
            <a:r>
              <a:rPr lang="hu-HU" sz="2000" dirty="0">
                <a:effectLst/>
                <a:latin typeface="Raleway" pitchFamily="2" charset="-18"/>
                <a:ea typeface="Times New Roman" panose="02020603050405020304" pitchFamily="18" charset="0"/>
                <a:cs typeface="Times New Roman" panose="02020603050405020304" pitchFamily="18" charset="0"/>
              </a:rPr>
              <a:t> * A fogyatékossággal élő hallgató részére biztosítani kell a fogyatékossághoz igazodó felkészítést és vizsgáztatást, továbbá segítséget kell nyújtani részére ahhoz, hogy teljesíteni tudja a hallgatói jogviszonyából eredő kötelezettségeit. Indokolt esetben mentesíteni kell egyes tantárgyak, tantárgyrészek tanulása vagy a beszámolás kötelezettsége alól. Szükség esetén mentesíteni kell a nyelvvizsga vagy annak egy része, illetve szintje alól. A vizsgán biztosítani kell a hosszabb felkészülési időt, az írásbeli beszámolón lehetővé kell tenni a segédeszköz - így különösen írógép, számítógép - alkalmazását, szükség esetén az írásbeli beszámoló szóbeli beszámolóval vagy a szóbeli beszámoló írásbeli beszámolóval történő felváltását. Az e bekezdés alapján nyújtott mentesítés kizárólag a mentesítés alapjául szolgáló körülménnyel összefüggésben biztosítható és </a:t>
            </a:r>
            <a:r>
              <a:rPr lang="hu-HU" sz="2000" b="1" dirty="0">
                <a:effectLst/>
                <a:latin typeface="Raleway" pitchFamily="2" charset="-18"/>
                <a:ea typeface="Times New Roman" panose="02020603050405020304" pitchFamily="18" charset="0"/>
                <a:cs typeface="Times New Roman" panose="02020603050405020304" pitchFamily="18" charset="0"/>
              </a:rPr>
              <a:t>nem vezethet az oklevél által tanúsított szakképzettség megszerzéséhez szükséges alapvető tanulmányi követelmények alóli felmentéshez</a:t>
            </a:r>
            <a:r>
              <a:rPr lang="hu-HU" sz="2000" dirty="0">
                <a:effectLst/>
                <a:latin typeface="Raleway" pitchFamily="2" charset="-18"/>
                <a:ea typeface="Times New Roman" panose="02020603050405020304" pitchFamily="18" charset="0"/>
                <a:cs typeface="Times New Roman" panose="02020603050405020304" pitchFamily="18" charset="0"/>
              </a:rPr>
              <a:t>.</a:t>
            </a:r>
          </a:p>
          <a:p>
            <a:pPr marL="0" indent="0">
              <a:buNone/>
            </a:pPr>
            <a:endParaRPr lang="hu-HU" sz="1800" dirty="0">
              <a:effectLst/>
              <a:latin typeface="Raleway" pitchFamily="2" charset="-18"/>
              <a:ea typeface="Times New Roman" panose="02020603050405020304" pitchFamily="18" charset="0"/>
              <a:cs typeface="Times New Roman" panose="02020603050405020304" pitchFamily="18" charset="0"/>
            </a:endParaRPr>
          </a:p>
          <a:p>
            <a:endParaRPr lang="hu-HU" dirty="0"/>
          </a:p>
        </p:txBody>
      </p:sp>
      <p:sp>
        <p:nvSpPr>
          <p:cNvPr id="3" name="Dia számának helye 2">
            <a:extLst>
              <a:ext uri="{FF2B5EF4-FFF2-40B4-BE49-F238E27FC236}">
                <a16:creationId xmlns:a16="http://schemas.microsoft.com/office/drawing/2014/main" id="{CD0FCD98-2223-A3D5-1423-32CA8ECF2528}"/>
              </a:ext>
            </a:extLst>
          </p:cNvPr>
          <p:cNvSpPr>
            <a:spLocks noGrp="1"/>
          </p:cNvSpPr>
          <p:nvPr>
            <p:ph type="sldNum" sz="quarter" idx="12"/>
          </p:nvPr>
        </p:nvSpPr>
        <p:spPr/>
        <p:txBody>
          <a:bodyPr/>
          <a:lstStyle/>
          <a:p>
            <a:fld id="{EBA70503-4703-4673-A626-045CD26648AD}" type="slidenum">
              <a:rPr lang="hu-HU" smtClean="0"/>
              <a:t>25</a:t>
            </a:fld>
            <a:endParaRPr lang="hu-HU"/>
          </a:p>
        </p:txBody>
      </p:sp>
    </p:spTree>
    <p:extLst>
      <p:ext uri="{BB962C8B-B14F-4D97-AF65-F5344CB8AC3E}">
        <p14:creationId xmlns:p14="http://schemas.microsoft.com/office/powerpoint/2010/main" val="75865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a:xfrm>
            <a:off x="838200" y="204642"/>
            <a:ext cx="10515600" cy="854075"/>
          </a:xfrm>
        </p:spPr>
        <p:txBody>
          <a:bodyPr/>
          <a:lstStyle/>
          <a:p>
            <a:r>
              <a:rPr lang="hu-HU" b="1" dirty="0">
                <a:latin typeface="Raleway" pitchFamily="2" charset="-18"/>
              </a:rPr>
              <a:t>Jogszabályi háttér</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901700"/>
            <a:ext cx="10515600" cy="5747041"/>
          </a:xfrm>
        </p:spPr>
        <p:txBody>
          <a:bodyPr>
            <a:normAutofit fontScale="85000" lnSpcReduction="10000"/>
          </a:bodyPr>
          <a:lstStyle/>
          <a:p>
            <a:pPr marL="0" indent="0" algn="just">
              <a:lnSpc>
                <a:spcPct val="110000"/>
              </a:lnSpc>
              <a:spcBef>
                <a:spcPts val="0"/>
              </a:spcBef>
              <a:buNone/>
              <a:tabLst>
                <a:tab pos="5671185" algn="l"/>
              </a:tabLst>
            </a:pPr>
            <a:r>
              <a:rPr lang="hu-HU" sz="1900" b="1" dirty="0">
                <a:effectLst/>
                <a:latin typeface="Raleway" pitchFamily="2" charset="-18"/>
                <a:ea typeface="Times New Roman" panose="02020603050405020304" pitchFamily="18" charset="0"/>
                <a:cs typeface="Times New Roman" panose="02020603050405020304" pitchFamily="18" charset="0"/>
              </a:rPr>
              <a:t>Korm. Rendelet</a:t>
            </a:r>
            <a:r>
              <a:rPr lang="hu-HU" sz="1900" b="1" dirty="0">
                <a:latin typeface="Raleway" pitchFamily="2" charset="-18"/>
                <a:ea typeface="Times New Roman" panose="02020603050405020304" pitchFamily="18" charset="0"/>
                <a:cs typeface="Times New Roman" panose="02020603050405020304" pitchFamily="18" charset="0"/>
              </a:rPr>
              <a:t> </a:t>
            </a:r>
            <a:r>
              <a:rPr lang="hu-HU" sz="1900" b="1" dirty="0">
                <a:effectLst/>
                <a:latin typeface="Raleway" pitchFamily="2" charset="-18"/>
                <a:ea typeface="Times New Roman" panose="02020603050405020304" pitchFamily="18" charset="0"/>
                <a:cs typeface="Times New Roman" panose="02020603050405020304" pitchFamily="18" charset="0"/>
              </a:rPr>
              <a:t>62. § (1) </a:t>
            </a:r>
            <a:r>
              <a:rPr lang="hu-HU" sz="1900" dirty="0">
                <a:effectLst/>
                <a:latin typeface="Raleway" pitchFamily="2" charset="-18"/>
                <a:ea typeface="Times New Roman" panose="02020603050405020304" pitchFamily="18" charset="0"/>
                <a:cs typeface="Times New Roman" panose="02020603050405020304" pitchFamily="18" charset="0"/>
              </a:rPr>
              <a:t>A fogyatékossággal élő hallgatót a felsőoktatási intézmény a 63. §-ban meghatározott szerv által kiadott szakértői vélemény alapján, az egyéni sajátosságok függvényében, figyelemmel az </a:t>
            </a:r>
            <a:r>
              <a:rPr lang="hu-HU" sz="1900" dirty="0" err="1">
                <a:effectLst/>
                <a:latin typeface="Raleway" pitchFamily="2" charset="-18"/>
                <a:ea typeface="Times New Roman" panose="02020603050405020304" pitchFamily="18" charset="0"/>
                <a:cs typeface="Times New Roman" panose="02020603050405020304" pitchFamily="18" charset="0"/>
              </a:rPr>
              <a:t>Nftv</a:t>
            </a:r>
            <a:r>
              <a:rPr lang="hu-HU" sz="1900" dirty="0">
                <a:effectLst/>
                <a:latin typeface="Raleway" pitchFamily="2" charset="-18"/>
                <a:ea typeface="Times New Roman" panose="02020603050405020304" pitchFamily="18" charset="0"/>
                <a:cs typeface="Times New Roman" panose="02020603050405020304" pitchFamily="18" charset="0"/>
              </a:rPr>
              <a:t>. 49. § (8) bekezdésére, az alábbi kedvezményekben részesítheti:</a:t>
            </a:r>
          </a:p>
          <a:p>
            <a:pPr marL="0" indent="0" algn="just">
              <a:lnSpc>
                <a:spcPct val="110000"/>
              </a:lnSpc>
              <a:spcBef>
                <a:spcPts val="0"/>
              </a:spcBef>
              <a:buNone/>
              <a:tabLst>
                <a:tab pos="5671185" algn="l"/>
              </a:tabLst>
            </a:pPr>
            <a:r>
              <a:rPr lang="hu-HU" sz="1900" dirty="0">
                <a:effectLst/>
                <a:latin typeface="Raleway" pitchFamily="2" charset="-18"/>
                <a:ea typeface="Times New Roman" panose="02020603050405020304" pitchFamily="18" charset="0"/>
                <a:cs typeface="Times New Roman" panose="02020603050405020304" pitchFamily="18" charset="0"/>
              </a:rPr>
              <a:t>a) írásbeli helyett szóbeli vagy szóbeli helyett írásbeli vizsga alkalmazása,</a:t>
            </a:r>
          </a:p>
          <a:p>
            <a:pPr marL="0" indent="0" algn="just">
              <a:lnSpc>
                <a:spcPct val="110000"/>
              </a:lnSpc>
              <a:spcBef>
                <a:spcPts val="0"/>
              </a:spcBef>
              <a:buNone/>
              <a:tabLst>
                <a:tab pos="5671185" algn="l"/>
              </a:tabLst>
            </a:pPr>
            <a:r>
              <a:rPr lang="hu-HU" sz="1900" dirty="0">
                <a:effectLst/>
                <a:latin typeface="Raleway" pitchFamily="2" charset="-18"/>
                <a:ea typeface="Times New Roman" panose="02020603050405020304" pitchFamily="18" charset="0"/>
                <a:cs typeface="Times New Roman" panose="02020603050405020304" pitchFamily="18" charset="0"/>
              </a:rPr>
              <a:t>b) a vizsgák során a nem fogyatékossággal élő hallgatókra megállapított felkészülési, válaszadási időnél hosszabb idő biztosítása,</a:t>
            </a:r>
          </a:p>
          <a:p>
            <a:pPr marL="0" indent="0" algn="just">
              <a:lnSpc>
                <a:spcPct val="110000"/>
              </a:lnSpc>
              <a:spcBef>
                <a:spcPts val="0"/>
              </a:spcBef>
              <a:buNone/>
              <a:tabLst>
                <a:tab pos="5671185" algn="l"/>
              </a:tabLst>
            </a:pPr>
            <a:r>
              <a:rPr lang="hu-HU" sz="1900" dirty="0">
                <a:effectLst/>
                <a:latin typeface="Raleway" pitchFamily="2" charset="-18"/>
                <a:ea typeface="Times New Roman" panose="02020603050405020304" pitchFamily="18" charset="0"/>
                <a:cs typeface="Times New Roman" panose="02020603050405020304" pitchFamily="18" charset="0"/>
              </a:rPr>
              <a:t>c) a hallgató tanulmányai alatt és vizsgái során a fogyatékosságnak megfelelő segédeszközök, berendezési tárgyak alkalmazása,</a:t>
            </a:r>
          </a:p>
          <a:p>
            <a:pPr marL="0" indent="0" algn="just">
              <a:lnSpc>
                <a:spcPct val="110000"/>
              </a:lnSpc>
              <a:spcBef>
                <a:spcPts val="0"/>
              </a:spcBef>
              <a:buNone/>
              <a:tabLst>
                <a:tab pos="5671185" algn="l"/>
              </a:tabLst>
            </a:pPr>
            <a:r>
              <a:rPr lang="hu-HU" sz="1900" dirty="0">
                <a:effectLst/>
                <a:latin typeface="Raleway" pitchFamily="2" charset="-18"/>
                <a:ea typeface="Times New Roman" panose="02020603050405020304" pitchFamily="18" charset="0"/>
                <a:cs typeface="Times New Roman" panose="02020603050405020304" pitchFamily="18" charset="0"/>
              </a:rPr>
              <a:t>d) a hallgató tanulmányai alatt és vizsgái során személyi segítő, jelnyelvi, orális vagy jegyzetelő tolmács biztosítása,</a:t>
            </a:r>
          </a:p>
          <a:p>
            <a:pPr marL="0" indent="0" algn="just">
              <a:lnSpc>
                <a:spcPct val="110000"/>
              </a:lnSpc>
              <a:spcBef>
                <a:spcPts val="0"/>
              </a:spcBef>
              <a:buNone/>
              <a:tabLst>
                <a:tab pos="5671185" algn="l"/>
              </a:tabLst>
            </a:pPr>
            <a:r>
              <a:rPr lang="hu-HU" sz="1900" dirty="0">
                <a:effectLst/>
                <a:latin typeface="Raleway" pitchFamily="2" charset="-18"/>
                <a:ea typeface="Times New Roman" panose="02020603050405020304" pitchFamily="18" charset="0"/>
                <a:cs typeface="Times New Roman" panose="02020603050405020304" pitchFamily="18" charset="0"/>
              </a:rPr>
              <a:t>e) az érthetőség és a megértés szempontjából az előadásokon és vizsgákon az elhangzottak egyidejű írásban való megjelenítése, audiovizuális szemléltetés, pontírás, nagyítás használatának lehetővé tétele,</a:t>
            </a:r>
          </a:p>
          <a:p>
            <a:pPr marL="0" indent="0" algn="just">
              <a:lnSpc>
                <a:spcPct val="110000"/>
              </a:lnSpc>
              <a:spcBef>
                <a:spcPts val="0"/>
              </a:spcBef>
              <a:buNone/>
              <a:tabLst>
                <a:tab pos="5671185" algn="l"/>
              </a:tabLst>
            </a:pPr>
            <a:r>
              <a:rPr lang="hu-HU" sz="1900" dirty="0">
                <a:effectLst/>
                <a:latin typeface="Raleway" pitchFamily="2" charset="-18"/>
                <a:ea typeface="Times New Roman" panose="02020603050405020304" pitchFamily="18" charset="0"/>
                <a:cs typeface="Times New Roman" panose="02020603050405020304" pitchFamily="18" charset="0"/>
              </a:rPr>
              <a:t>f) vizsgáknál a hallgató várakozási idejének minimálisra csökkentése, a hosszabb időtartamú vizsga több részletben való megtartása, vagy a vizsga helyiségének elhagyása nélküli szünetek alkalmazása,</a:t>
            </a:r>
          </a:p>
          <a:p>
            <a:pPr marL="0" indent="0" algn="just">
              <a:lnSpc>
                <a:spcPct val="110000"/>
              </a:lnSpc>
              <a:spcBef>
                <a:spcPts val="0"/>
              </a:spcBef>
              <a:buNone/>
              <a:tabLst>
                <a:tab pos="5671185" algn="l"/>
              </a:tabLst>
            </a:pPr>
            <a:r>
              <a:rPr lang="hu-HU" sz="1900" dirty="0">
                <a:effectLst/>
                <a:latin typeface="Raleway" pitchFamily="2" charset="-18"/>
                <a:ea typeface="Times New Roman" panose="02020603050405020304" pitchFamily="18" charset="0"/>
                <a:cs typeface="Times New Roman" panose="02020603050405020304" pitchFamily="18" charset="0"/>
              </a:rPr>
              <a:t>g) a szóbeli vizsgáztatás során – hallgatói igény esetén – a kérdések leírása, az elvárások és kérdések tisztázása, a feltett kérdések, utasítások megfogalmazásának pontosítása,</a:t>
            </a:r>
          </a:p>
          <a:p>
            <a:pPr marL="0" indent="0" algn="just">
              <a:lnSpc>
                <a:spcPct val="110000"/>
              </a:lnSpc>
              <a:spcBef>
                <a:spcPts val="0"/>
              </a:spcBef>
              <a:buNone/>
              <a:tabLst>
                <a:tab pos="5671185" algn="l"/>
              </a:tabLst>
            </a:pPr>
            <a:r>
              <a:rPr lang="hu-HU" sz="1900" dirty="0">
                <a:effectLst/>
                <a:latin typeface="Raleway" pitchFamily="2" charset="-18"/>
                <a:ea typeface="Times New Roman" panose="02020603050405020304" pitchFamily="18" charset="0"/>
                <a:cs typeface="Times New Roman" panose="02020603050405020304" pitchFamily="18" charset="0"/>
              </a:rPr>
              <a:t>h) egyéni vizsga engedélyezése,</a:t>
            </a:r>
          </a:p>
          <a:p>
            <a:pPr marL="0" indent="0" algn="just">
              <a:lnSpc>
                <a:spcPct val="110000"/>
              </a:lnSpc>
              <a:spcBef>
                <a:spcPts val="0"/>
              </a:spcBef>
              <a:buNone/>
              <a:tabLst>
                <a:tab pos="5671185" algn="l"/>
              </a:tabLst>
            </a:pPr>
            <a:r>
              <a:rPr lang="hu-HU" sz="1900" dirty="0">
                <a:effectLst/>
                <a:latin typeface="Raleway" pitchFamily="2" charset="-18"/>
                <a:ea typeface="Times New Roman" panose="02020603050405020304" pitchFamily="18" charset="0"/>
                <a:cs typeface="Times New Roman" panose="02020603050405020304" pitchFamily="18" charset="0"/>
              </a:rPr>
              <a:t>i) mentesítés a manuális készségeket igénylő feladatok alól azzal, hogy az elméleti ismeretek megkövetelhetőek,</a:t>
            </a:r>
          </a:p>
          <a:p>
            <a:pPr marL="0" indent="0" algn="just">
              <a:lnSpc>
                <a:spcPct val="110000"/>
              </a:lnSpc>
              <a:spcBef>
                <a:spcPts val="0"/>
              </a:spcBef>
              <a:buNone/>
              <a:tabLst>
                <a:tab pos="5671185" algn="l"/>
              </a:tabLst>
            </a:pPr>
            <a:r>
              <a:rPr lang="hu-HU" sz="1900" dirty="0">
                <a:effectLst/>
                <a:latin typeface="Raleway" pitchFamily="2" charset="-18"/>
                <a:ea typeface="Times New Roman" panose="02020603050405020304" pitchFamily="18" charset="0"/>
                <a:cs typeface="Times New Roman" panose="02020603050405020304" pitchFamily="18" charset="0"/>
              </a:rPr>
              <a:t>j) gyakorlati követelmények alóli részleges vagy teljes felmentés, vagy annak más formában történő teljesítése, illetve</a:t>
            </a:r>
          </a:p>
          <a:p>
            <a:pPr marL="0" indent="0" algn="just">
              <a:lnSpc>
                <a:spcPct val="110000"/>
              </a:lnSpc>
              <a:spcBef>
                <a:spcPts val="0"/>
              </a:spcBef>
              <a:buNone/>
              <a:tabLst>
                <a:tab pos="5671185" algn="l"/>
              </a:tabLst>
            </a:pPr>
            <a:r>
              <a:rPr lang="hu-HU" sz="1900" dirty="0">
                <a:effectLst/>
                <a:latin typeface="Raleway" pitchFamily="2" charset="-18"/>
                <a:ea typeface="Times New Roman" panose="02020603050405020304" pitchFamily="18" charset="0"/>
                <a:cs typeface="Times New Roman" panose="02020603050405020304" pitchFamily="18" charset="0"/>
              </a:rPr>
              <a:t>k) nyelvismeret mérése, vagy annak egy része, illetve szintje alóli mentesítés.</a:t>
            </a:r>
          </a:p>
          <a:p>
            <a:endParaRPr lang="hu-HU" dirty="0"/>
          </a:p>
        </p:txBody>
      </p:sp>
      <p:sp>
        <p:nvSpPr>
          <p:cNvPr id="3" name="Dia számának helye 2">
            <a:extLst>
              <a:ext uri="{FF2B5EF4-FFF2-40B4-BE49-F238E27FC236}">
                <a16:creationId xmlns:a16="http://schemas.microsoft.com/office/drawing/2014/main" id="{CD0FCD98-2223-A3D5-1423-32CA8ECF2528}"/>
              </a:ext>
            </a:extLst>
          </p:cNvPr>
          <p:cNvSpPr>
            <a:spLocks noGrp="1"/>
          </p:cNvSpPr>
          <p:nvPr>
            <p:ph type="sldNum" sz="quarter" idx="12"/>
          </p:nvPr>
        </p:nvSpPr>
        <p:spPr/>
        <p:txBody>
          <a:bodyPr/>
          <a:lstStyle/>
          <a:p>
            <a:fld id="{EBA70503-4703-4673-A626-045CD26648AD}" type="slidenum">
              <a:rPr lang="hu-HU" smtClean="0"/>
              <a:t>26</a:t>
            </a:fld>
            <a:endParaRPr lang="hu-HU"/>
          </a:p>
        </p:txBody>
      </p:sp>
    </p:spTree>
    <p:extLst>
      <p:ext uri="{BB962C8B-B14F-4D97-AF65-F5344CB8AC3E}">
        <p14:creationId xmlns:p14="http://schemas.microsoft.com/office/powerpoint/2010/main" val="23797615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a:xfrm>
            <a:off x="365760" y="136525"/>
            <a:ext cx="10515600" cy="1075055"/>
          </a:xfrm>
        </p:spPr>
        <p:txBody>
          <a:bodyPr/>
          <a:lstStyle/>
          <a:p>
            <a:r>
              <a:rPr lang="hu-HU" b="1" dirty="0">
                <a:latin typeface="Raleway" pitchFamily="2" charset="-18"/>
              </a:rPr>
              <a:t>Jogszabályi háttér</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365760" y="982981"/>
            <a:ext cx="11349990" cy="5074920"/>
          </a:xfrm>
        </p:spPr>
        <p:txBody>
          <a:bodyPr>
            <a:noAutofit/>
          </a:bodyPr>
          <a:lstStyle/>
          <a:p>
            <a:pPr marL="0" indent="0" algn="just">
              <a:buNone/>
              <a:tabLst>
                <a:tab pos="5671185" algn="l"/>
              </a:tabLst>
            </a:pPr>
            <a:r>
              <a:rPr lang="hu-HU" sz="1600" b="1" dirty="0">
                <a:effectLst/>
                <a:latin typeface="Raleway" pitchFamily="2" charset="-18"/>
                <a:ea typeface="Times New Roman" panose="02020603050405020304" pitchFamily="18" charset="0"/>
                <a:cs typeface="Times New Roman" panose="02020603050405020304" pitchFamily="18" charset="0"/>
              </a:rPr>
              <a:t>Korm. Rendelet</a:t>
            </a:r>
            <a:r>
              <a:rPr lang="hu-HU" sz="1600" b="1" dirty="0">
                <a:latin typeface="Raleway" pitchFamily="2" charset="-18"/>
                <a:ea typeface="Times New Roman" panose="02020603050405020304" pitchFamily="18" charset="0"/>
                <a:cs typeface="Times New Roman" panose="02020603050405020304" pitchFamily="18" charset="0"/>
              </a:rPr>
              <a:t> </a:t>
            </a:r>
            <a:r>
              <a:rPr lang="hu-HU" sz="1600" b="1" dirty="0">
                <a:effectLst/>
                <a:latin typeface="Raleway" pitchFamily="2" charset="-18"/>
                <a:ea typeface="Times New Roman" panose="02020603050405020304" pitchFamily="18" charset="0"/>
                <a:cs typeface="Times New Roman" panose="02020603050405020304" pitchFamily="18" charset="0"/>
              </a:rPr>
              <a:t>62. § (2</a:t>
            </a:r>
            <a:r>
              <a:rPr lang="hu-HU" sz="1500" dirty="0">
                <a:effectLst/>
                <a:latin typeface="Raleway" pitchFamily="2" charset="-18"/>
                <a:ea typeface="Times New Roman" panose="02020603050405020304" pitchFamily="18" charset="0"/>
                <a:cs typeface="Times New Roman" panose="02020603050405020304" pitchFamily="18" charset="0"/>
              </a:rPr>
              <a:t>) A hosszabb felkészülési időt a nem fogyatékossággal élő hallgatókra megállapított időtartamhoz képest legalább 30%-kal hosszabb időtartamban kell megállapítani.</a:t>
            </a:r>
          </a:p>
          <a:p>
            <a:pPr marL="0" indent="0" algn="just">
              <a:buNone/>
              <a:tabLst>
                <a:tab pos="5671185" algn="l"/>
              </a:tabLst>
            </a:pPr>
            <a:r>
              <a:rPr lang="hu-HU" sz="1500" dirty="0">
                <a:effectLst/>
                <a:latin typeface="Raleway" pitchFamily="2" charset="-18"/>
                <a:ea typeface="Times New Roman" panose="02020603050405020304" pitchFamily="18" charset="0"/>
                <a:cs typeface="Times New Roman" panose="02020603050405020304" pitchFamily="18" charset="0"/>
              </a:rPr>
              <a:t>(3) Indokolt esetben a hallgató kérelmére, a szakértői vélemény alapján a felsőoktatási intézmény az (1) bekezdésben szabályozott kedvezményektől eltérő, további vagy más kedvezményt is biztosíthat a hallgató részére.</a:t>
            </a:r>
          </a:p>
          <a:p>
            <a:pPr marL="0" indent="0" algn="just">
              <a:buNone/>
              <a:tabLst>
                <a:tab pos="5671185" algn="l"/>
              </a:tabLst>
            </a:pPr>
            <a:r>
              <a:rPr lang="hu-HU" sz="1500" dirty="0">
                <a:effectLst/>
                <a:latin typeface="Raleway" pitchFamily="2" charset="-18"/>
                <a:ea typeface="Times New Roman" panose="02020603050405020304" pitchFamily="18" charset="0"/>
                <a:cs typeface="Times New Roman" panose="02020603050405020304" pitchFamily="18" charset="0"/>
              </a:rPr>
              <a:t>(4) * </a:t>
            </a:r>
          </a:p>
          <a:p>
            <a:pPr marL="0" indent="0" algn="just">
              <a:buNone/>
              <a:tabLst>
                <a:tab pos="5671185" algn="l"/>
              </a:tabLst>
            </a:pPr>
            <a:r>
              <a:rPr lang="hu-HU" sz="1500" dirty="0">
                <a:effectLst/>
                <a:latin typeface="Raleway" pitchFamily="2" charset="-18"/>
                <a:ea typeface="Times New Roman" panose="02020603050405020304" pitchFamily="18" charset="0"/>
                <a:cs typeface="Times New Roman" panose="02020603050405020304" pitchFamily="18" charset="0"/>
              </a:rPr>
              <a:t>(5) A felsőoktatási intézmény a fogyatékossággal nem járó egészségkárosodás, krónikus betegség fennállta esetén a szakorvosi vélemény alapján a hallgatót személyre szabott megsegítésben részesítheti.</a:t>
            </a:r>
          </a:p>
          <a:p>
            <a:pPr marL="0" indent="0" algn="just">
              <a:buNone/>
              <a:tabLst>
                <a:tab pos="5671185" algn="l"/>
              </a:tabLst>
            </a:pPr>
            <a:r>
              <a:rPr lang="hu-HU" sz="1500" dirty="0">
                <a:effectLst/>
                <a:latin typeface="Raleway" pitchFamily="2" charset="-18"/>
                <a:ea typeface="Times New Roman" panose="02020603050405020304" pitchFamily="18" charset="0"/>
                <a:cs typeface="Times New Roman" panose="02020603050405020304" pitchFamily="18" charset="0"/>
              </a:rPr>
              <a:t>63. § (1) *  A fogyatékossággal élő hallgató (jelentkező) fogyatékosságának típusát a (2)–(5) bekezdésben meghatározott szerv által kiadott szakértői véleménnyel igazolja.</a:t>
            </a:r>
          </a:p>
          <a:p>
            <a:pPr marL="0" indent="0" algn="just">
              <a:buNone/>
              <a:tabLst>
                <a:tab pos="5671185" algn="l"/>
              </a:tabLst>
            </a:pPr>
            <a:r>
              <a:rPr lang="hu-HU" sz="1500" dirty="0">
                <a:effectLst/>
                <a:latin typeface="Raleway" pitchFamily="2" charset="-18"/>
                <a:ea typeface="Times New Roman" panose="02020603050405020304" pitchFamily="18" charset="0"/>
                <a:cs typeface="Times New Roman" panose="02020603050405020304" pitchFamily="18" charset="0"/>
              </a:rPr>
              <a:t>(2) *  Ha a hallgató (jelentkező) fogyatékossága, sajátos nevelési igénye már a középfokú tanulmányok ideje alatt is fennállt, a fogyatékosság, sajátos nevelési igény a megyei (fővárosi) pedagógiai szakszolgálati intézmények és azok vármegyei szakértői bizottságként eljáró tagintézményei által kibocsátott szakértői véleménnyel igazolható.</a:t>
            </a:r>
          </a:p>
          <a:p>
            <a:pPr marL="0" indent="0" algn="just">
              <a:buNone/>
              <a:tabLst>
                <a:tab pos="5671185" algn="l"/>
              </a:tabLst>
            </a:pPr>
            <a:r>
              <a:rPr lang="hu-HU" sz="1500" dirty="0">
                <a:effectLst/>
                <a:latin typeface="Raleway" pitchFamily="2" charset="-18"/>
                <a:ea typeface="Times New Roman" panose="02020603050405020304" pitchFamily="18" charset="0"/>
                <a:cs typeface="Times New Roman" panose="02020603050405020304" pitchFamily="18" charset="0"/>
              </a:rPr>
              <a:t>(3) *  Ha a hallgató (jelentkező) fogyatékossága, sajátos nevelési igénye a középfokú tanulmányok ideje alatt nem állt fenn, az utóbb keletkezett fogyatékosság az ELTE Gyakorló Országos Pedagógiai Szakszolgálat által kibocsátott szakértői véleménnyel igazolható.</a:t>
            </a:r>
          </a:p>
          <a:p>
            <a:pPr marL="0" indent="0" algn="just">
              <a:buNone/>
              <a:tabLst>
                <a:tab pos="5671185" algn="l"/>
              </a:tabLst>
            </a:pPr>
            <a:r>
              <a:rPr lang="hu-HU" sz="1500" dirty="0">
                <a:effectLst/>
                <a:latin typeface="Raleway" pitchFamily="2" charset="-18"/>
                <a:ea typeface="Times New Roman" panose="02020603050405020304" pitchFamily="18" charset="0"/>
                <a:cs typeface="Times New Roman" panose="02020603050405020304" pitchFamily="18" charset="0"/>
              </a:rPr>
              <a:t>(4) *  Ha a nem magyar állampolgárságú jelentkező magyarországi lakóhellyel, ennek hiányában tartózkodási hellyel nem rendelkezik, a fogyatékosság a (2) és a (3) bekezdésben foglaltaktól eltérően a külföldön kiállított szakértői vélemény hiteles fordításával igazolható. A felsőoktatási intézmény internetes honlapján közzéteszi azoknak a nyelveknek a felsorolását, amelyek esetében nem hiteles fordítást is elfogad.</a:t>
            </a:r>
          </a:p>
        </p:txBody>
      </p:sp>
      <p:sp>
        <p:nvSpPr>
          <p:cNvPr id="3" name="Dia számának helye 2">
            <a:extLst>
              <a:ext uri="{FF2B5EF4-FFF2-40B4-BE49-F238E27FC236}">
                <a16:creationId xmlns:a16="http://schemas.microsoft.com/office/drawing/2014/main" id="{CD0FCD98-2223-A3D5-1423-32CA8ECF2528}"/>
              </a:ext>
            </a:extLst>
          </p:cNvPr>
          <p:cNvSpPr>
            <a:spLocks noGrp="1"/>
          </p:cNvSpPr>
          <p:nvPr>
            <p:ph type="sldNum" sz="quarter" idx="12"/>
          </p:nvPr>
        </p:nvSpPr>
        <p:spPr/>
        <p:txBody>
          <a:bodyPr/>
          <a:lstStyle/>
          <a:p>
            <a:fld id="{EBA70503-4703-4673-A626-045CD26648AD}" type="slidenum">
              <a:rPr lang="hu-HU" smtClean="0"/>
              <a:t>27</a:t>
            </a:fld>
            <a:endParaRPr lang="hu-HU"/>
          </a:p>
        </p:txBody>
      </p:sp>
    </p:spTree>
    <p:extLst>
      <p:ext uri="{BB962C8B-B14F-4D97-AF65-F5344CB8AC3E}">
        <p14:creationId xmlns:p14="http://schemas.microsoft.com/office/powerpoint/2010/main" val="396457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a:xfrm>
            <a:off x="838200" y="365125"/>
            <a:ext cx="10515600" cy="1075055"/>
          </a:xfrm>
        </p:spPr>
        <p:txBody>
          <a:bodyPr/>
          <a:lstStyle/>
          <a:p>
            <a:r>
              <a:rPr lang="hu-HU" b="1" dirty="0">
                <a:latin typeface="Raleway" pitchFamily="2" charset="-18"/>
              </a:rPr>
              <a:t>Jogszabályi háttér</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763772" y="1370409"/>
            <a:ext cx="10515600" cy="5087301"/>
          </a:xfrm>
        </p:spPr>
        <p:txBody>
          <a:bodyPr>
            <a:normAutofit lnSpcReduction="10000"/>
          </a:bodyPr>
          <a:lstStyle/>
          <a:p>
            <a:pPr marL="0" indent="0" algn="just">
              <a:buNone/>
              <a:tabLst>
                <a:tab pos="5671185" algn="l"/>
              </a:tabLst>
            </a:pPr>
            <a:r>
              <a:rPr lang="hu-HU" sz="1800" b="1" dirty="0">
                <a:effectLst/>
                <a:latin typeface="Raleway" pitchFamily="2" charset="-18"/>
                <a:ea typeface="Times New Roman" panose="02020603050405020304" pitchFamily="18" charset="0"/>
                <a:cs typeface="Times New Roman" panose="02020603050405020304" pitchFamily="18" charset="0"/>
              </a:rPr>
              <a:t>Korm. Rendelet</a:t>
            </a:r>
            <a:r>
              <a:rPr lang="hu-HU" sz="1800" b="1" dirty="0">
                <a:latin typeface="Raleway" pitchFamily="2" charset="-18"/>
                <a:ea typeface="Times New Roman" panose="02020603050405020304" pitchFamily="18" charset="0"/>
                <a:cs typeface="Times New Roman" panose="02020603050405020304" pitchFamily="18" charset="0"/>
              </a:rPr>
              <a:t> </a:t>
            </a:r>
            <a:r>
              <a:rPr lang="hu-HU" sz="1800" b="1" dirty="0">
                <a:effectLst/>
                <a:latin typeface="Raleway" pitchFamily="2" charset="-18"/>
                <a:ea typeface="Times New Roman" panose="02020603050405020304" pitchFamily="18" charset="0"/>
                <a:cs typeface="Times New Roman" panose="02020603050405020304" pitchFamily="18" charset="0"/>
              </a:rPr>
              <a:t>62. § </a:t>
            </a:r>
            <a:r>
              <a:rPr lang="hu-HU" sz="1800" dirty="0">
                <a:effectLst/>
                <a:latin typeface="Raleway" pitchFamily="2" charset="-18"/>
                <a:ea typeface="Times New Roman" panose="02020603050405020304" pitchFamily="18" charset="0"/>
                <a:cs typeface="Times New Roman" panose="02020603050405020304" pitchFamily="18" charset="0"/>
              </a:rPr>
              <a:t>(5) *  Ha a nem magyar állampolgárságú jelentkező vagy hallgató rendelkezik külföldön kiállított szakértői véleménnyel, akkor a fogyatékosság a (2) és a (3) bekezdésben foglaltaktól eltérően a külföldön kiállított szakértői vélemény hiteles fordításával igazolható. A felsőoktatási intézmény internetes honlapján közzéteszi azoknak a nyelveknek a felsorolását, amelyek esetében nem hiteles fordítást is elfogad.</a:t>
            </a:r>
          </a:p>
          <a:p>
            <a:pPr marL="0" indent="0" algn="just">
              <a:buNone/>
              <a:tabLst>
                <a:tab pos="5671185" algn="l"/>
              </a:tabLst>
            </a:pPr>
            <a:r>
              <a:rPr lang="hu-HU" sz="1800" b="1" dirty="0">
                <a:effectLst/>
                <a:latin typeface="Raleway" pitchFamily="2" charset="-18"/>
                <a:ea typeface="Times New Roman" panose="02020603050405020304" pitchFamily="18" charset="0"/>
                <a:cs typeface="Times New Roman" panose="02020603050405020304" pitchFamily="18" charset="0"/>
              </a:rPr>
              <a:t>64. § (1) </a:t>
            </a:r>
            <a:r>
              <a:rPr lang="hu-HU" sz="1800" dirty="0">
                <a:effectLst/>
                <a:latin typeface="Raleway" pitchFamily="2" charset="-18"/>
                <a:ea typeface="Times New Roman" panose="02020603050405020304" pitchFamily="18" charset="0"/>
                <a:cs typeface="Times New Roman" panose="02020603050405020304" pitchFamily="18" charset="0"/>
              </a:rPr>
              <a:t>*  A hallgató fogyatékosságára tekintettel a 63. § (1) bekezdése szerinti szakértői vélemény alapján kérheti a tanulmányi kötelezettségek teljesítése, illetve a vizsgák alóli részleges vagy teljes felmentését vagy azok más módon történő teljesítésének engedélyezését.</a:t>
            </a:r>
          </a:p>
          <a:p>
            <a:pPr marL="0" indent="0" algn="just">
              <a:buNone/>
              <a:tabLst>
                <a:tab pos="5671185" algn="l"/>
              </a:tabLst>
            </a:pPr>
            <a:r>
              <a:rPr lang="hu-HU" sz="1800" dirty="0">
                <a:effectLst/>
                <a:latin typeface="Raleway" pitchFamily="2" charset="-18"/>
                <a:ea typeface="Times New Roman" panose="02020603050405020304" pitchFamily="18" charset="0"/>
                <a:cs typeface="Times New Roman" panose="02020603050405020304" pitchFamily="18" charset="0"/>
              </a:rPr>
              <a:t>(2) A felsőoktatási intézmény szabályzatában meghatározottak szerint</a:t>
            </a:r>
          </a:p>
          <a:p>
            <a:pPr marL="0" indent="0" algn="just">
              <a:buNone/>
              <a:tabLst>
                <a:tab pos="5671185" algn="l"/>
              </a:tabLst>
            </a:pPr>
            <a:r>
              <a:rPr lang="hu-HU" sz="1800" dirty="0">
                <a:effectLst/>
                <a:latin typeface="Raleway" pitchFamily="2" charset="-18"/>
                <a:ea typeface="Times New Roman" panose="02020603050405020304" pitchFamily="18" charset="0"/>
                <a:cs typeface="Times New Roman" panose="02020603050405020304" pitchFamily="18" charset="0"/>
              </a:rPr>
              <a:t>a) bírálja el a fogyatékossággal élő hallgató segítségnyújtásra, mentességre és kedvezményekre irányuló kérelmét,</a:t>
            </a:r>
          </a:p>
          <a:p>
            <a:pPr marL="0" indent="0" algn="just">
              <a:buNone/>
              <a:tabLst>
                <a:tab pos="5671185" algn="l"/>
              </a:tabLst>
            </a:pPr>
            <a:r>
              <a:rPr lang="hu-HU" sz="1800" dirty="0">
                <a:effectLst/>
                <a:latin typeface="Raleway" pitchFamily="2" charset="-18"/>
                <a:ea typeface="Times New Roman" panose="02020603050405020304" pitchFamily="18" charset="0"/>
                <a:cs typeface="Times New Roman" panose="02020603050405020304" pitchFamily="18" charset="0"/>
              </a:rPr>
              <a:t>b) kerül megbízásra és látja el feladatát a fogyatékossággal élő hallgatók segítését felsőoktatási intézményi és kari részről irányító koordinátor,</a:t>
            </a:r>
          </a:p>
          <a:p>
            <a:pPr marL="0" indent="0" algn="just">
              <a:buNone/>
              <a:tabLst>
                <a:tab pos="5671185" algn="l"/>
              </a:tabLst>
            </a:pPr>
            <a:r>
              <a:rPr lang="hu-HU" sz="1800" dirty="0">
                <a:effectLst/>
                <a:latin typeface="Raleway" pitchFamily="2" charset="-18"/>
                <a:ea typeface="Times New Roman" panose="02020603050405020304" pitchFamily="18" charset="0"/>
                <a:cs typeface="Times New Roman" panose="02020603050405020304" pitchFamily="18" charset="0"/>
              </a:rPr>
              <a:t>c) veheti igénybe a fogyatékossággal élő hallgató – a fogyatékossága típusa és mértéke szerint – a felsőoktatási intézmény által biztosított, illetve más módon rendelkezésére álló személyi és technikai segítségnyújtást és szolgáltatásokat,</a:t>
            </a:r>
          </a:p>
          <a:p>
            <a:pPr marL="0" indent="0" algn="just">
              <a:buNone/>
              <a:tabLst>
                <a:tab pos="5671185" algn="l"/>
              </a:tabLst>
            </a:pPr>
            <a:r>
              <a:rPr lang="hu-HU" sz="1800" dirty="0">
                <a:effectLst/>
                <a:latin typeface="Raleway" pitchFamily="2" charset="-18"/>
                <a:ea typeface="Times New Roman" panose="02020603050405020304" pitchFamily="18" charset="0"/>
                <a:cs typeface="Times New Roman" panose="02020603050405020304" pitchFamily="18" charset="0"/>
              </a:rPr>
              <a:t>d) használhatja fel a fogyatékossággal élő hallgató a speciális jegyzetet, illetve jegyzetet helyettesítő, más módszerű felkészülést segítő technikai eszközöket.</a:t>
            </a:r>
          </a:p>
        </p:txBody>
      </p:sp>
      <p:sp>
        <p:nvSpPr>
          <p:cNvPr id="3" name="Dia számának helye 2">
            <a:extLst>
              <a:ext uri="{FF2B5EF4-FFF2-40B4-BE49-F238E27FC236}">
                <a16:creationId xmlns:a16="http://schemas.microsoft.com/office/drawing/2014/main" id="{CD0FCD98-2223-A3D5-1423-32CA8ECF2528}"/>
              </a:ext>
            </a:extLst>
          </p:cNvPr>
          <p:cNvSpPr>
            <a:spLocks noGrp="1"/>
          </p:cNvSpPr>
          <p:nvPr>
            <p:ph type="sldNum" sz="quarter" idx="12"/>
          </p:nvPr>
        </p:nvSpPr>
        <p:spPr/>
        <p:txBody>
          <a:bodyPr/>
          <a:lstStyle/>
          <a:p>
            <a:fld id="{EBA70503-4703-4673-A626-045CD26648AD}" type="slidenum">
              <a:rPr lang="hu-HU" smtClean="0"/>
              <a:t>28</a:t>
            </a:fld>
            <a:endParaRPr lang="hu-HU"/>
          </a:p>
        </p:txBody>
      </p:sp>
    </p:spTree>
    <p:extLst>
      <p:ext uri="{BB962C8B-B14F-4D97-AF65-F5344CB8AC3E}">
        <p14:creationId xmlns:p14="http://schemas.microsoft.com/office/powerpoint/2010/main" val="4258538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a:xfrm>
            <a:off x="838200" y="365125"/>
            <a:ext cx="10515600" cy="1075055"/>
          </a:xfrm>
        </p:spPr>
        <p:txBody>
          <a:bodyPr/>
          <a:lstStyle/>
          <a:p>
            <a:r>
              <a:rPr lang="hu-HU" b="1" dirty="0">
                <a:latin typeface="Raleway" pitchFamily="2" charset="-18"/>
              </a:rPr>
              <a:t>Jogszabályi háttér</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440180"/>
            <a:ext cx="10515600" cy="5257799"/>
          </a:xfrm>
        </p:spPr>
        <p:txBody>
          <a:bodyPr>
            <a:normAutofit/>
          </a:bodyPr>
          <a:lstStyle/>
          <a:p>
            <a:pPr marL="0" indent="0" algn="just">
              <a:buNone/>
              <a:tabLst>
                <a:tab pos="5671185" algn="l"/>
              </a:tabLst>
            </a:pPr>
            <a:r>
              <a:rPr lang="hu-HU" sz="1800" b="1" dirty="0">
                <a:effectLst/>
                <a:latin typeface="Raleway" pitchFamily="2" charset="-18"/>
                <a:ea typeface="Times New Roman" panose="02020603050405020304" pitchFamily="18" charset="0"/>
                <a:cs typeface="Times New Roman" panose="02020603050405020304" pitchFamily="18" charset="0"/>
              </a:rPr>
              <a:t>Korm. Rendelet 64. § </a:t>
            </a:r>
            <a:r>
              <a:rPr lang="hu-HU" sz="1800" dirty="0">
                <a:effectLst/>
                <a:latin typeface="Raleway" pitchFamily="2" charset="-18"/>
                <a:ea typeface="Times New Roman" panose="02020603050405020304" pitchFamily="18" charset="0"/>
                <a:cs typeface="Times New Roman" panose="02020603050405020304" pitchFamily="18" charset="0"/>
              </a:rPr>
              <a:t>(</a:t>
            </a:r>
            <a:r>
              <a:rPr lang="hu-HU" sz="1800" b="1" dirty="0">
                <a:effectLst/>
                <a:latin typeface="Raleway" pitchFamily="2" charset="-18"/>
                <a:ea typeface="Times New Roman" panose="02020603050405020304" pitchFamily="18" charset="0"/>
                <a:cs typeface="Times New Roman" panose="02020603050405020304" pitchFamily="18" charset="0"/>
              </a:rPr>
              <a:t>3</a:t>
            </a:r>
            <a:r>
              <a:rPr lang="hu-HU" sz="1800" dirty="0">
                <a:effectLst/>
                <a:latin typeface="Raleway" pitchFamily="2" charset="-18"/>
                <a:ea typeface="Times New Roman" panose="02020603050405020304" pitchFamily="18" charset="0"/>
                <a:cs typeface="Times New Roman" panose="02020603050405020304" pitchFamily="18" charset="0"/>
              </a:rPr>
              <a:t>) A (2) bekezdés b) pontja szerinti koordinátor feladata:</a:t>
            </a:r>
          </a:p>
          <a:p>
            <a:pPr marL="0" indent="0" algn="just">
              <a:buNone/>
              <a:tabLst>
                <a:tab pos="5671185" algn="l"/>
              </a:tabLst>
            </a:pPr>
            <a:r>
              <a:rPr lang="hu-HU" sz="1800" dirty="0">
                <a:effectLst/>
                <a:latin typeface="Raleway" pitchFamily="2" charset="-18"/>
                <a:ea typeface="Times New Roman" panose="02020603050405020304" pitchFamily="18" charset="0"/>
                <a:cs typeface="Times New Roman" panose="02020603050405020304" pitchFamily="18" charset="0"/>
              </a:rPr>
              <a:t>a) részvétel a fogyatékossággal élő hallgatók által benyújtott, a (2) bekezdés a) pontja szerinti kérelem elbírálásában és nyilvántartásában, valamint a hallgatót érintő jogorvoslati döntésekben azzal, hogy az a koordinátor, aki a kérelem elbírálásában részt vett, nem vehet részt a jogorvoslati eljárásban,</a:t>
            </a:r>
          </a:p>
          <a:p>
            <a:pPr marL="0" indent="0" algn="just">
              <a:buNone/>
              <a:tabLst>
                <a:tab pos="5671185" algn="l"/>
              </a:tabLst>
            </a:pPr>
            <a:r>
              <a:rPr lang="hu-HU" sz="1800" dirty="0">
                <a:effectLst/>
                <a:latin typeface="Raleway" pitchFamily="2" charset="-18"/>
                <a:ea typeface="Times New Roman" panose="02020603050405020304" pitchFamily="18" charset="0"/>
                <a:cs typeface="Times New Roman" panose="02020603050405020304" pitchFamily="18" charset="0"/>
              </a:rPr>
              <a:t>b) kapcsolattartás a fogyatékossággal élő hallgatókkal, azok segítőivel,</a:t>
            </a:r>
          </a:p>
          <a:p>
            <a:pPr marL="0" indent="0" algn="just">
              <a:buNone/>
              <a:tabLst>
                <a:tab pos="5671185" algn="l"/>
              </a:tabLst>
            </a:pPr>
            <a:r>
              <a:rPr lang="hu-HU" sz="1800" dirty="0">
                <a:effectLst/>
                <a:latin typeface="Raleway" pitchFamily="2" charset="-18"/>
                <a:ea typeface="Times New Roman" panose="02020603050405020304" pitchFamily="18" charset="0"/>
                <a:cs typeface="Times New Roman" panose="02020603050405020304" pitchFamily="18" charset="0"/>
              </a:rPr>
              <a:t>c) a fogyatékossággal élő hallgatók tanulmányai, vizsgái során alkalmazható segítségnyújtási lehetőségek biztosítása, illetve a fogyatékossággal élő hallgatók által igényelt konzultációs lehetőségek megszervezése,</a:t>
            </a:r>
          </a:p>
          <a:p>
            <a:pPr marL="0" indent="0" algn="just">
              <a:buNone/>
              <a:tabLst>
                <a:tab pos="5671185" algn="l"/>
              </a:tabLst>
            </a:pPr>
            <a:r>
              <a:rPr lang="hu-HU" sz="1800" dirty="0">
                <a:effectLst/>
                <a:latin typeface="Raleway" pitchFamily="2" charset="-18"/>
                <a:ea typeface="Times New Roman" panose="02020603050405020304" pitchFamily="18" charset="0"/>
                <a:cs typeface="Times New Roman" panose="02020603050405020304" pitchFamily="18" charset="0"/>
              </a:rPr>
              <a:t>d) javaslattétel a fogyatékossággal élő hallgatók tanulmányainak segítését szolgáló normatív támogatások felhasználására, a segítségnyújtáshoz szükséges tárgyi eszközök beszerzésére.</a:t>
            </a:r>
          </a:p>
          <a:p>
            <a:pPr marL="0" indent="0" algn="just">
              <a:buNone/>
              <a:tabLst>
                <a:tab pos="5671185" algn="l"/>
              </a:tabLst>
            </a:pPr>
            <a:r>
              <a:rPr lang="hu-HU" sz="1800" dirty="0">
                <a:effectLst/>
                <a:latin typeface="Raleway" pitchFamily="2" charset="-18"/>
                <a:ea typeface="Times New Roman" panose="02020603050405020304" pitchFamily="18" charset="0"/>
                <a:cs typeface="Times New Roman" panose="02020603050405020304" pitchFamily="18" charset="0"/>
              </a:rPr>
              <a:t>(4) A (2) bekezdés b) pontja szerinti koordinátornak felsőfokú végzettséggel, valamint fogyatékosügyi kompetenciákkal vagy fogyatékosügyi szakmai gyakorlattal kell rendelkeznie.</a:t>
            </a:r>
          </a:p>
          <a:p>
            <a:pPr marL="0" indent="0" algn="just">
              <a:buNone/>
              <a:tabLst>
                <a:tab pos="5671185" algn="l"/>
              </a:tabLst>
            </a:pPr>
            <a:r>
              <a:rPr lang="hu-HU" sz="1800" dirty="0">
                <a:effectLst/>
                <a:latin typeface="Raleway" pitchFamily="2" charset="-18"/>
                <a:ea typeface="Times New Roman" panose="02020603050405020304" pitchFamily="18" charset="0"/>
                <a:cs typeface="Times New Roman" panose="02020603050405020304" pitchFamily="18" charset="0"/>
              </a:rPr>
              <a:t>(5) A fogyatékossággal élő hallgatókat megillető különleges bánásmód elbírálásához szükséges adatokhoz való hozzáférést a felsőoktatási intézménynek biztosítania kell a koordinátor részére.</a:t>
            </a:r>
          </a:p>
        </p:txBody>
      </p:sp>
      <p:sp>
        <p:nvSpPr>
          <p:cNvPr id="3" name="Dia számának helye 2">
            <a:extLst>
              <a:ext uri="{FF2B5EF4-FFF2-40B4-BE49-F238E27FC236}">
                <a16:creationId xmlns:a16="http://schemas.microsoft.com/office/drawing/2014/main" id="{CD0FCD98-2223-A3D5-1423-32CA8ECF2528}"/>
              </a:ext>
            </a:extLst>
          </p:cNvPr>
          <p:cNvSpPr>
            <a:spLocks noGrp="1"/>
          </p:cNvSpPr>
          <p:nvPr>
            <p:ph type="sldNum" sz="quarter" idx="12"/>
          </p:nvPr>
        </p:nvSpPr>
        <p:spPr/>
        <p:txBody>
          <a:bodyPr/>
          <a:lstStyle/>
          <a:p>
            <a:fld id="{EBA70503-4703-4673-A626-045CD26648AD}" type="slidenum">
              <a:rPr lang="hu-HU" smtClean="0"/>
              <a:t>29</a:t>
            </a:fld>
            <a:endParaRPr lang="hu-HU" dirty="0"/>
          </a:p>
        </p:txBody>
      </p:sp>
    </p:spTree>
    <p:extLst>
      <p:ext uri="{BB962C8B-B14F-4D97-AF65-F5344CB8AC3E}">
        <p14:creationId xmlns:p14="http://schemas.microsoft.com/office/powerpoint/2010/main" val="3367607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normAutofit/>
          </a:bodyPr>
          <a:lstStyle/>
          <a:p>
            <a:r>
              <a:rPr lang="hu-HU" sz="2600" b="1" dirty="0">
                <a:effectLst/>
                <a:latin typeface="Raleway" pitchFamily="2" charset="-18"/>
                <a:ea typeface="Calibri" panose="020F0502020204030204" pitchFamily="34" charset="0"/>
                <a:cs typeface="Times New Roman" panose="02020603050405020304" pitchFamily="18" charset="0"/>
              </a:rPr>
              <a:t>Sajátos Szükségletű Hallgatókat Segítő Bizottság – </a:t>
            </a:r>
            <a:br>
              <a:rPr lang="hu-HU" sz="2600" b="1" dirty="0">
                <a:effectLst/>
                <a:latin typeface="Raleway" pitchFamily="2" charset="-18"/>
                <a:ea typeface="Calibri" panose="020F0502020204030204" pitchFamily="34" charset="0"/>
                <a:cs typeface="Times New Roman" panose="02020603050405020304" pitchFamily="18" charset="0"/>
              </a:rPr>
            </a:br>
            <a:r>
              <a:rPr lang="hu-HU" sz="2600" b="1" dirty="0">
                <a:effectLst/>
                <a:latin typeface="Raleway" pitchFamily="2" charset="-18"/>
                <a:ea typeface="Calibri" panose="020F0502020204030204" pitchFamily="34" charset="0"/>
                <a:cs typeface="Times New Roman" panose="02020603050405020304" pitchFamily="18" charset="0"/>
              </a:rPr>
              <a:t>SAS Bizottság</a:t>
            </a:r>
            <a:endParaRPr lang="hu-HU" sz="2600" b="1" dirty="0">
              <a:latin typeface="Raleway" pitchFamily="2" charset="-18"/>
            </a:endParaRP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690688"/>
            <a:ext cx="10626090" cy="4486275"/>
          </a:xfrm>
        </p:spPr>
        <p:txBody>
          <a:bodyPr>
            <a:normAutofit/>
          </a:bodyPr>
          <a:lstStyle/>
          <a:p>
            <a:pPr marL="0" indent="0" algn="just">
              <a:lnSpc>
                <a:spcPct val="120000"/>
              </a:lnSpc>
              <a:spcBef>
                <a:spcPts val="600"/>
              </a:spcBef>
              <a:buNone/>
            </a:pPr>
            <a:r>
              <a:rPr lang="hu-HU" sz="1800" dirty="0">
                <a:effectLst/>
                <a:latin typeface="Raleway" pitchFamily="2" charset="-18"/>
                <a:ea typeface="Calibri" panose="020F0502020204030204" pitchFamily="34" charset="0"/>
                <a:cs typeface="Times New Roman" panose="02020603050405020304" pitchFamily="18" charset="0"/>
              </a:rPr>
              <a:t>A SAS Bizottság az egyetemi tanulmányok ideje alatt segíti a látás, hallás, mozgás, beszéd vagy egyéb területen sajátos és speciális szükséglettel élő fiatalokat. Az esélyegyenlőség érdekében azon dolgozunk, hogy diszlexia, diszgráfia, </a:t>
            </a:r>
            <a:r>
              <a:rPr lang="hu-HU" sz="1800" dirty="0" err="1">
                <a:effectLst/>
                <a:latin typeface="Raleway" pitchFamily="2" charset="-18"/>
                <a:ea typeface="Calibri" panose="020F0502020204030204" pitchFamily="34" charset="0"/>
                <a:cs typeface="Times New Roman" panose="02020603050405020304" pitchFamily="18" charset="0"/>
              </a:rPr>
              <a:t>diszkalkulia</a:t>
            </a:r>
            <a:r>
              <a:rPr lang="hu-HU" sz="1800" dirty="0">
                <a:effectLst/>
                <a:latin typeface="Raleway" pitchFamily="2" charset="-18"/>
                <a:ea typeface="Calibri" panose="020F0502020204030204" pitchFamily="34" charset="0"/>
                <a:cs typeface="Times New Roman" panose="02020603050405020304" pitchFamily="18" charset="0"/>
              </a:rPr>
              <a:t>, figyelemzavar, autizmus, beilleszkedési-, tanulási- és magatartási nehézség (BTMN) illetve súlyos, krónikus betegség esetén is eredményesen teljesíthesd a követelményeket.</a:t>
            </a:r>
          </a:p>
          <a:p>
            <a:pPr marL="0" indent="0" algn="just">
              <a:lnSpc>
                <a:spcPct val="120000"/>
              </a:lnSpc>
              <a:spcBef>
                <a:spcPts val="600"/>
              </a:spcBef>
              <a:buNone/>
            </a:pPr>
            <a:endParaRPr lang="hu-HU" sz="1800" dirty="0">
              <a:effectLst/>
              <a:latin typeface="Raleway" pitchFamily="2" charset="-18"/>
              <a:ea typeface="Calibri" panose="020F0502020204030204" pitchFamily="34" charset="0"/>
              <a:cs typeface="Times New Roman" panose="02020603050405020304" pitchFamily="18" charset="0"/>
            </a:endParaRPr>
          </a:p>
          <a:p>
            <a:pPr marL="0" indent="0">
              <a:lnSpc>
                <a:spcPct val="120000"/>
              </a:lnSpc>
              <a:spcBef>
                <a:spcPts val="600"/>
              </a:spcBef>
              <a:buNone/>
            </a:pPr>
            <a:r>
              <a:rPr lang="hu-HU" sz="2000" b="1" i="0" dirty="0">
                <a:solidFill>
                  <a:srgbClr val="000000"/>
                </a:solidFill>
                <a:effectLst/>
                <a:latin typeface="Raleway" pitchFamily="2" charset="-18"/>
              </a:rPr>
              <a:t>Segítünk, hogy Te is szárnyalhass a tanulmányaidban, és ehhez</a:t>
            </a:r>
          </a:p>
          <a:p>
            <a:pPr marL="0" indent="0" defTabSz="1104900">
              <a:lnSpc>
                <a:spcPct val="120000"/>
              </a:lnSpc>
              <a:spcBef>
                <a:spcPts val="600"/>
              </a:spcBef>
              <a:buNone/>
              <a:tabLst>
                <a:tab pos="3492500" algn="ctr"/>
              </a:tabLst>
            </a:pPr>
            <a:r>
              <a:rPr lang="hu-HU" sz="2000" b="1" i="0" dirty="0">
                <a:solidFill>
                  <a:srgbClr val="000000"/>
                </a:solidFill>
                <a:effectLst/>
                <a:latin typeface="Raleway" pitchFamily="2" charset="-18"/>
              </a:rPr>
              <a:t>	a megfelelő segítséget is megkapd!</a:t>
            </a:r>
            <a:endParaRPr lang="hu-HU" sz="2000" dirty="0">
              <a:latin typeface="Raleway" pitchFamily="2" charset="-18"/>
              <a:ea typeface="Calibri" panose="020F0502020204030204" pitchFamily="34" charset="0"/>
              <a:cs typeface="Times New Roman" panose="02020603050405020304" pitchFamily="18" charset="0"/>
            </a:endParaRPr>
          </a:p>
          <a:p>
            <a:pPr marL="0" indent="0">
              <a:lnSpc>
                <a:spcPct val="120000"/>
              </a:lnSpc>
              <a:spcBef>
                <a:spcPts val="600"/>
              </a:spcBef>
              <a:buNone/>
            </a:pPr>
            <a:endParaRPr lang="hu-HU" sz="1800" dirty="0">
              <a:effectLst/>
              <a:latin typeface="Raleway" pitchFamily="2" charset="-18"/>
              <a:ea typeface="Calibri" panose="020F0502020204030204" pitchFamily="34" charset="0"/>
              <a:cs typeface="Times New Roman" panose="02020603050405020304" pitchFamily="18" charset="0"/>
            </a:endParaRPr>
          </a:p>
          <a:p>
            <a:pPr marL="0" indent="0">
              <a:buNone/>
            </a:pPr>
            <a:endParaRPr lang="hu-HU" sz="1800" dirty="0">
              <a:effectLst/>
              <a:latin typeface="Raleway" pitchFamily="2" charset="-18"/>
              <a:ea typeface="Calibri" panose="020F0502020204030204" pitchFamily="34" charset="0"/>
              <a:cs typeface="Times New Roman" panose="02020603050405020304" pitchFamily="18" charset="0"/>
            </a:endParaRPr>
          </a:p>
          <a:p>
            <a:pPr marL="0" indent="0">
              <a:buNone/>
            </a:pPr>
            <a:endParaRPr lang="hu-HU" dirty="0"/>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bg1"/>
                </a:solidFill>
              </a:rPr>
              <a:t>29/ </a:t>
            </a:r>
            <a:fld id="{EBA70503-4703-4673-A626-045CD26648AD}" type="slidenum">
              <a:rPr lang="hu-HU" b="1" smtClean="0">
                <a:solidFill>
                  <a:schemeClr val="bg1"/>
                </a:solidFill>
              </a:rPr>
              <a:t>3</a:t>
            </a:fld>
            <a:endParaRPr lang="hu-HU" b="1" dirty="0">
              <a:solidFill>
                <a:schemeClr val="bg1"/>
              </a:solidFill>
            </a:endParaRPr>
          </a:p>
        </p:txBody>
      </p:sp>
      <p:pic>
        <p:nvPicPr>
          <p:cNvPr id="5" name="Kép helye 5" descr="Egy barna réti sas száll a levegőben, a rét felett.">
            <a:extLst>
              <a:ext uri="{FF2B5EF4-FFF2-40B4-BE49-F238E27FC236}">
                <a16:creationId xmlns:a16="http://schemas.microsoft.com/office/drawing/2014/main" id="{56B0C34D-74CD-9671-09CC-26C5099F2D9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8967805" y="3429000"/>
            <a:ext cx="2496485" cy="1512478"/>
          </a:xfrm>
          <a:prstGeom prst="rect">
            <a:avLst/>
          </a:prstGeom>
        </p:spPr>
      </p:pic>
    </p:spTree>
    <p:extLst>
      <p:ext uri="{BB962C8B-B14F-4D97-AF65-F5344CB8AC3E}">
        <p14:creationId xmlns:p14="http://schemas.microsoft.com/office/powerpoint/2010/main" val="3138777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Elérhetőségek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747362"/>
            <a:ext cx="10626090" cy="4351338"/>
          </a:xfrm>
        </p:spPr>
        <p:txBody>
          <a:bodyPr>
            <a:normAutofit/>
          </a:bodyPr>
          <a:lstStyle/>
          <a:p>
            <a:pPr>
              <a:lnSpc>
                <a:spcPct val="110000"/>
              </a:lnSpc>
              <a:spcBef>
                <a:spcPts val="0"/>
              </a:spcBef>
            </a:pPr>
            <a:r>
              <a:rPr lang="hu-HU" dirty="0">
                <a:latin typeface="Raleway" pitchFamily="2" charset="-18"/>
              </a:rPr>
              <a:t>Honlap: </a:t>
            </a:r>
            <a:r>
              <a:rPr lang="hu-HU" dirty="0">
                <a:latin typeface="Raleway" pitchFamily="2" charset="-18"/>
                <a:hlinkClick r:id="rId4"/>
              </a:rPr>
              <a:t>https://sasbizottsag.uni-pannon.hu/</a:t>
            </a:r>
            <a:endParaRPr lang="hu-HU" dirty="0">
              <a:latin typeface="Raleway" pitchFamily="2" charset="-18"/>
            </a:endParaRPr>
          </a:p>
          <a:p>
            <a:pPr>
              <a:lnSpc>
                <a:spcPct val="110000"/>
              </a:lnSpc>
              <a:spcBef>
                <a:spcPts val="0"/>
              </a:spcBef>
            </a:pPr>
            <a:r>
              <a:rPr lang="hu-HU" dirty="0">
                <a:latin typeface="Raleway" pitchFamily="2" charset="-18"/>
              </a:rPr>
              <a:t> Facebook: </a:t>
            </a:r>
            <a:r>
              <a:rPr lang="hu-HU" dirty="0">
                <a:latin typeface="Raleway" pitchFamily="2" charset="-18"/>
                <a:hlinkClick r:id="rId5"/>
              </a:rPr>
              <a:t>https://www.facebook.com/pannonegyetemsas</a:t>
            </a:r>
            <a:r>
              <a:rPr lang="hu-HU" dirty="0">
                <a:latin typeface="Raleway" pitchFamily="2" charset="-18"/>
              </a:rPr>
              <a:t> </a:t>
            </a:r>
          </a:p>
          <a:p>
            <a:pPr>
              <a:lnSpc>
                <a:spcPct val="110000"/>
              </a:lnSpc>
              <a:spcBef>
                <a:spcPts val="0"/>
              </a:spcBef>
            </a:pPr>
            <a:r>
              <a:rPr lang="hu-HU" dirty="0">
                <a:latin typeface="Raleway" pitchFamily="2" charset="-18"/>
              </a:rPr>
              <a:t>Email: </a:t>
            </a:r>
            <a:r>
              <a:rPr lang="hu-HU" dirty="0">
                <a:latin typeface="Raleway" pitchFamily="2" charset="-18"/>
                <a:hlinkClick r:id="rId6"/>
              </a:rPr>
              <a:t>sas_bizottsag@uni-pannon.hu</a:t>
            </a:r>
            <a:r>
              <a:rPr lang="hu-HU" dirty="0">
                <a:latin typeface="Raleway" pitchFamily="2" charset="-18"/>
              </a:rPr>
              <a:t> </a:t>
            </a:r>
          </a:p>
          <a:p>
            <a:pPr>
              <a:lnSpc>
                <a:spcPct val="110000"/>
              </a:lnSpc>
              <a:spcBef>
                <a:spcPts val="0"/>
              </a:spcBef>
            </a:pPr>
            <a:r>
              <a:rPr lang="hu-HU" dirty="0">
                <a:latin typeface="Raleway" pitchFamily="2" charset="-18"/>
              </a:rPr>
              <a:t>Cím: </a:t>
            </a:r>
            <a:r>
              <a:rPr lang="pt-BR" dirty="0">
                <a:solidFill>
                  <a:srgbClr val="000000"/>
                </a:solidFill>
                <a:latin typeface="Raleway" pitchFamily="2" charset="-18"/>
              </a:rPr>
              <a:t>Veszprém E épület fsz. 17. iroda</a:t>
            </a:r>
            <a:r>
              <a:rPr lang="hu-HU" dirty="0">
                <a:solidFill>
                  <a:srgbClr val="000000"/>
                </a:solidFill>
                <a:latin typeface="Raleway" pitchFamily="2" charset="-18"/>
              </a:rPr>
              <a:t> </a:t>
            </a:r>
            <a:endParaRPr lang="hu-HU" dirty="0">
              <a:latin typeface="Raleway" pitchFamily="2" charset="-18"/>
            </a:endParaRPr>
          </a:p>
          <a:p>
            <a:pPr>
              <a:lnSpc>
                <a:spcPct val="110000"/>
              </a:lnSpc>
              <a:spcBef>
                <a:spcPts val="0"/>
              </a:spcBef>
            </a:pPr>
            <a:r>
              <a:rPr lang="hu-HU" dirty="0">
                <a:latin typeface="Raleway" pitchFamily="2" charset="-18"/>
              </a:rPr>
              <a:t>Kollégák:</a:t>
            </a:r>
          </a:p>
          <a:p>
            <a:pPr lvl="1">
              <a:lnSpc>
                <a:spcPct val="110000"/>
              </a:lnSpc>
              <a:spcBef>
                <a:spcPts val="0"/>
              </a:spcBef>
            </a:pPr>
            <a:r>
              <a:rPr lang="hu-HU" dirty="0" err="1">
                <a:latin typeface="Raleway" pitchFamily="2" charset="-18"/>
              </a:rPr>
              <a:t>Karakai</a:t>
            </a:r>
            <a:r>
              <a:rPr lang="hu-HU" dirty="0">
                <a:latin typeface="Raleway" pitchFamily="2" charset="-18"/>
              </a:rPr>
              <a:t> Tünde – SAS koordinátor, tel.: +36 88 623 - 881</a:t>
            </a:r>
          </a:p>
          <a:p>
            <a:pPr lvl="1">
              <a:lnSpc>
                <a:spcPct val="110000"/>
              </a:lnSpc>
              <a:spcBef>
                <a:spcPts val="0"/>
              </a:spcBef>
            </a:pPr>
            <a:r>
              <a:rPr lang="hu-HU" dirty="0">
                <a:latin typeface="Raleway" pitchFamily="2" charset="-18"/>
              </a:rPr>
              <a:t>Gyarmati Ildikó Tímea - SAS koordinátor (pszichológus), tel.: +36 88 623 - 876</a:t>
            </a:r>
          </a:p>
          <a:p>
            <a:pPr>
              <a:lnSpc>
                <a:spcPct val="110000"/>
              </a:lnSpc>
              <a:spcBef>
                <a:spcPts val="0"/>
              </a:spcBef>
            </a:pPr>
            <a:r>
              <a:rPr lang="hu-HU" dirty="0">
                <a:latin typeface="Raleway" pitchFamily="2" charset="-18"/>
              </a:rPr>
              <a:t>Időpontfoglalás: </a:t>
            </a:r>
            <a:r>
              <a:rPr lang="hu-HU" dirty="0">
                <a:latin typeface="Raleway" pitchFamily="2" charset="-18"/>
                <a:hlinkClick r:id="rId7"/>
              </a:rPr>
              <a:t>https://sasbizottsag.setmore.com/</a:t>
            </a:r>
            <a:r>
              <a:rPr lang="hu-HU" dirty="0">
                <a:latin typeface="Raleway" pitchFamily="2" charset="-18"/>
              </a:rPr>
              <a:t> </a:t>
            </a: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4</a:t>
            </a:fld>
            <a:endParaRPr lang="hu-HU" b="1" dirty="0">
              <a:solidFill>
                <a:schemeClr val="tx1"/>
              </a:solidFill>
            </a:endParaRPr>
          </a:p>
        </p:txBody>
      </p:sp>
      <p:pic>
        <p:nvPicPr>
          <p:cNvPr id="11" name="Kép 10" descr="A bizottság székhelye, két szintes, nagy ablakos, magas világos épület. ">
            <a:extLst>
              <a:ext uri="{FF2B5EF4-FFF2-40B4-BE49-F238E27FC236}">
                <a16:creationId xmlns:a16="http://schemas.microsoft.com/office/drawing/2014/main" id="{CA408E0B-17D5-7F53-722E-6D2F41A660A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474211" y="2872255"/>
            <a:ext cx="2668272" cy="1113490"/>
          </a:xfrm>
          <a:prstGeom prst="rect">
            <a:avLst/>
          </a:prstGeom>
        </p:spPr>
      </p:pic>
    </p:spTree>
    <p:extLst>
      <p:ext uri="{BB962C8B-B14F-4D97-AF65-F5344CB8AC3E}">
        <p14:creationId xmlns:p14="http://schemas.microsoft.com/office/powerpoint/2010/main" val="1025363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C0F0E53-01BA-84BA-9B88-BA15E7093B78}"/>
              </a:ext>
            </a:extLst>
          </p:cNvPr>
          <p:cNvSpPr>
            <a:spLocks noGrp="1"/>
          </p:cNvSpPr>
          <p:nvPr>
            <p:ph type="title"/>
          </p:nvPr>
        </p:nvSpPr>
        <p:spPr/>
        <p:txBody>
          <a:bodyPr/>
          <a:lstStyle/>
          <a:p>
            <a:r>
              <a:rPr lang="hu-HU" dirty="0">
                <a:latin typeface="Raleway" pitchFamily="2" charset="-18"/>
              </a:rPr>
              <a:t>Kari koordinátorok</a:t>
            </a:r>
          </a:p>
        </p:txBody>
      </p:sp>
      <p:sp>
        <p:nvSpPr>
          <p:cNvPr id="3" name="Tartalom helye 2">
            <a:extLst>
              <a:ext uri="{FF2B5EF4-FFF2-40B4-BE49-F238E27FC236}">
                <a16:creationId xmlns:a16="http://schemas.microsoft.com/office/drawing/2014/main" id="{3354DCDC-8138-DF48-792B-F0EF5A077EC2}"/>
              </a:ext>
            </a:extLst>
          </p:cNvPr>
          <p:cNvSpPr>
            <a:spLocks noGrp="1"/>
          </p:cNvSpPr>
          <p:nvPr>
            <p:ph sz="half" idx="1"/>
          </p:nvPr>
        </p:nvSpPr>
        <p:spPr>
          <a:xfrm>
            <a:off x="1470661" y="1747362"/>
            <a:ext cx="4302760" cy="4429601"/>
          </a:xfrm>
        </p:spPr>
        <p:txBody>
          <a:bodyPr>
            <a:normAutofit fontScale="55000" lnSpcReduction="20000"/>
          </a:bodyPr>
          <a:lstStyle/>
          <a:p>
            <a:pPr marL="0" indent="0" algn="l">
              <a:lnSpc>
                <a:spcPct val="120000"/>
              </a:lnSpc>
              <a:spcBef>
                <a:spcPts val="0"/>
              </a:spcBef>
              <a:buNone/>
            </a:pPr>
            <a:r>
              <a:rPr lang="hu-HU" b="1" i="0" dirty="0">
                <a:solidFill>
                  <a:srgbClr val="000000"/>
                </a:solidFill>
                <a:effectLst/>
                <a:latin typeface="Raleway" pitchFamily="2" charset="-18"/>
              </a:rPr>
              <a:t>Név: Csizmadiáné Dr. </a:t>
            </a:r>
            <a:r>
              <a:rPr lang="hu-HU" b="1" i="0" dirty="0" err="1">
                <a:solidFill>
                  <a:srgbClr val="000000"/>
                </a:solidFill>
                <a:effectLst/>
                <a:latin typeface="Raleway" pitchFamily="2" charset="-18"/>
              </a:rPr>
              <a:t>Czuppon</a:t>
            </a:r>
            <a:r>
              <a:rPr lang="hu-HU" b="1" i="0" dirty="0">
                <a:solidFill>
                  <a:srgbClr val="000000"/>
                </a:solidFill>
                <a:effectLst/>
                <a:latin typeface="Raleway" pitchFamily="2" charset="-18"/>
              </a:rPr>
              <a:t> Viktória</a:t>
            </a:r>
            <a:endParaRPr lang="hu-HU" b="0" i="0" dirty="0">
              <a:solidFill>
                <a:srgbClr val="000000"/>
              </a:solidFill>
              <a:effectLst/>
              <a:latin typeface="Raleway" pitchFamily="2" charset="-18"/>
            </a:endParaRPr>
          </a:p>
          <a:p>
            <a:pPr marL="0" indent="0" algn="l">
              <a:lnSpc>
                <a:spcPct val="120000"/>
              </a:lnSpc>
              <a:spcBef>
                <a:spcPts val="0"/>
              </a:spcBef>
              <a:buNone/>
            </a:pPr>
            <a:r>
              <a:rPr lang="hu-HU" b="1" i="0" dirty="0">
                <a:solidFill>
                  <a:srgbClr val="000000"/>
                </a:solidFill>
                <a:effectLst/>
                <a:latin typeface="Raleway" pitchFamily="2" charset="-18"/>
              </a:rPr>
              <a:t>Kar/Beosztás:</a:t>
            </a:r>
            <a:r>
              <a:rPr lang="hu-HU" b="0" i="0" dirty="0">
                <a:solidFill>
                  <a:srgbClr val="000000"/>
                </a:solidFill>
                <a:effectLst/>
                <a:latin typeface="Raleway" pitchFamily="2" charset="-18"/>
              </a:rPr>
              <a:t> Gazdaságtudományi Kar, Balatoni Turisztikai Kutatóintézet, </a:t>
            </a:r>
            <a:r>
              <a:rPr lang="hu-HU" dirty="0">
                <a:solidFill>
                  <a:srgbClr val="000000"/>
                </a:solidFill>
                <a:latin typeface="Raleway" pitchFamily="2" charset="-18"/>
              </a:rPr>
              <a:t>t</a:t>
            </a:r>
            <a:r>
              <a:rPr lang="hu-HU" b="0" i="0" dirty="0">
                <a:solidFill>
                  <a:srgbClr val="000000"/>
                </a:solidFill>
                <a:effectLst/>
                <a:latin typeface="Raleway" pitchFamily="2" charset="-18"/>
              </a:rPr>
              <a:t>udományos főmunkatárs</a:t>
            </a:r>
          </a:p>
          <a:p>
            <a:pPr marL="0" indent="0" algn="l">
              <a:lnSpc>
                <a:spcPct val="120000"/>
              </a:lnSpc>
              <a:spcBef>
                <a:spcPts val="0"/>
              </a:spcBef>
              <a:buNone/>
            </a:pPr>
            <a:r>
              <a:rPr lang="hu-HU" b="1" i="0" dirty="0">
                <a:solidFill>
                  <a:srgbClr val="000000"/>
                </a:solidFill>
                <a:effectLst/>
                <a:latin typeface="Raleway" pitchFamily="2" charset="-18"/>
              </a:rPr>
              <a:t>Fogadó óra: </a:t>
            </a:r>
            <a:r>
              <a:rPr lang="hu-HU" b="0" i="0" dirty="0">
                <a:solidFill>
                  <a:srgbClr val="000000"/>
                </a:solidFill>
                <a:effectLst/>
                <a:latin typeface="Raleway" pitchFamily="2" charset="-18"/>
              </a:rPr>
              <a:t>hétfő 10-11 óráig előzetes egyeztetés alapján! </a:t>
            </a:r>
            <a:r>
              <a:rPr lang="hu-HU" b="0" i="1" dirty="0">
                <a:solidFill>
                  <a:srgbClr val="000000"/>
                </a:solidFill>
                <a:effectLst/>
                <a:latin typeface="Raleway" pitchFamily="2" charset="-18"/>
              </a:rPr>
              <a:t>,</a:t>
            </a:r>
            <a:r>
              <a:rPr lang="hu-HU" b="0" i="0" dirty="0">
                <a:solidFill>
                  <a:srgbClr val="000000"/>
                </a:solidFill>
                <a:effectLst/>
                <a:latin typeface="Raleway" pitchFamily="2" charset="-18"/>
              </a:rPr>
              <a:t> Veszprém A ép. </a:t>
            </a:r>
            <a:r>
              <a:rPr lang="hu-HU" dirty="0">
                <a:solidFill>
                  <a:srgbClr val="000000"/>
                </a:solidFill>
                <a:latin typeface="Raleway" pitchFamily="2" charset="-18"/>
              </a:rPr>
              <a:t>201.</a:t>
            </a:r>
            <a:endParaRPr lang="hu-HU" b="0" i="0" dirty="0">
              <a:solidFill>
                <a:srgbClr val="000000"/>
              </a:solidFill>
              <a:effectLst/>
              <a:latin typeface="Raleway" pitchFamily="2" charset="-18"/>
            </a:endParaRPr>
          </a:p>
          <a:p>
            <a:pPr marL="0" indent="0" algn="l">
              <a:lnSpc>
                <a:spcPct val="120000"/>
              </a:lnSpc>
              <a:spcBef>
                <a:spcPts val="0"/>
              </a:spcBef>
              <a:buNone/>
            </a:pPr>
            <a:r>
              <a:rPr lang="hu-HU" b="1" i="0" dirty="0">
                <a:solidFill>
                  <a:srgbClr val="000000"/>
                </a:solidFill>
                <a:effectLst/>
                <a:latin typeface="Raleway" pitchFamily="2" charset="-18"/>
              </a:rPr>
              <a:t>Elérhetőség(</a:t>
            </a:r>
            <a:r>
              <a:rPr lang="hu-HU" b="1" i="0" dirty="0" err="1">
                <a:solidFill>
                  <a:srgbClr val="000000"/>
                </a:solidFill>
                <a:effectLst/>
                <a:latin typeface="Raleway" pitchFamily="2" charset="-18"/>
              </a:rPr>
              <a:t>ek</a:t>
            </a:r>
            <a:r>
              <a:rPr lang="hu-HU" b="1" i="0" dirty="0">
                <a:solidFill>
                  <a:srgbClr val="000000"/>
                </a:solidFill>
                <a:effectLst/>
                <a:latin typeface="Raleway" pitchFamily="2" charset="-18"/>
              </a:rPr>
              <a:t>): </a:t>
            </a:r>
            <a:r>
              <a:rPr lang="hu-HU" b="0" i="0" u="none" strike="noStrike" dirty="0">
                <a:solidFill>
                  <a:srgbClr val="6F0303"/>
                </a:solidFill>
                <a:effectLst/>
                <a:latin typeface="Raleway" pitchFamily="2" charset="-18"/>
                <a:hlinkClick r:id="rId4"/>
              </a:rPr>
              <a:t>czuppon.viktoria@gtk.uni-pannon.hu</a:t>
            </a:r>
            <a:r>
              <a:rPr lang="hu-HU" b="1" i="0" dirty="0">
                <a:solidFill>
                  <a:srgbClr val="000000"/>
                </a:solidFill>
                <a:effectLst/>
                <a:latin typeface="Raleway" pitchFamily="2" charset="-18"/>
              </a:rPr>
              <a:t> , </a:t>
            </a:r>
            <a:r>
              <a:rPr lang="hu-HU" b="0" i="0" dirty="0">
                <a:solidFill>
                  <a:srgbClr val="000000"/>
                </a:solidFill>
                <a:effectLst/>
                <a:latin typeface="Raleway" pitchFamily="2" charset="-18"/>
              </a:rPr>
              <a:t>+36 88 624 -218</a:t>
            </a:r>
          </a:p>
          <a:p>
            <a:pPr marL="0" indent="0" algn="l">
              <a:lnSpc>
                <a:spcPct val="120000"/>
              </a:lnSpc>
              <a:spcBef>
                <a:spcPts val="0"/>
              </a:spcBef>
              <a:buNone/>
            </a:pPr>
            <a:endParaRPr lang="hu-HU" b="0" i="0" dirty="0">
              <a:solidFill>
                <a:srgbClr val="000000"/>
              </a:solidFill>
              <a:effectLst/>
              <a:latin typeface="Raleway" pitchFamily="2" charset="-18"/>
            </a:endParaRPr>
          </a:p>
          <a:p>
            <a:pPr marL="0" indent="0" algn="l">
              <a:lnSpc>
                <a:spcPct val="120000"/>
              </a:lnSpc>
              <a:spcBef>
                <a:spcPts val="0"/>
              </a:spcBef>
              <a:buNone/>
            </a:pPr>
            <a:endParaRPr lang="hu-HU" b="0" i="0" dirty="0">
              <a:solidFill>
                <a:srgbClr val="000000"/>
              </a:solidFill>
              <a:effectLst/>
              <a:latin typeface="Raleway" pitchFamily="2" charset="-18"/>
            </a:endParaRPr>
          </a:p>
          <a:p>
            <a:pPr marL="0" indent="0" algn="l">
              <a:lnSpc>
                <a:spcPct val="120000"/>
              </a:lnSpc>
              <a:spcBef>
                <a:spcPts val="0"/>
              </a:spcBef>
              <a:buNone/>
            </a:pPr>
            <a:r>
              <a:rPr lang="hu-HU" b="1" i="0" dirty="0">
                <a:solidFill>
                  <a:srgbClr val="000000"/>
                </a:solidFill>
                <a:effectLst/>
                <a:latin typeface="Raleway" pitchFamily="2" charset="-18"/>
              </a:rPr>
              <a:t>Név: Lakó János</a:t>
            </a:r>
            <a:endParaRPr lang="hu-HU" b="0" i="0" dirty="0">
              <a:solidFill>
                <a:srgbClr val="000000"/>
              </a:solidFill>
              <a:effectLst/>
              <a:latin typeface="Raleway" pitchFamily="2" charset="-18"/>
            </a:endParaRPr>
          </a:p>
          <a:p>
            <a:pPr marL="0" indent="0" algn="l">
              <a:lnSpc>
                <a:spcPct val="120000"/>
              </a:lnSpc>
              <a:spcBef>
                <a:spcPts val="0"/>
              </a:spcBef>
              <a:buNone/>
            </a:pPr>
            <a:r>
              <a:rPr lang="hu-HU" b="1" i="0" dirty="0">
                <a:solidFill>
                  <a:srgbClr val="000000"/>
                </a:solidFill>
                <a:effectLst/>
                <a:latin typeface="Raleway" pitchFamily="2" charset="-18"/>
              </a:rPr>
              <a:t>Kar/Beosztás: </a:t>
            </a:r>
            <a:r>
              <a:rPr lang="hu-HU" b="0" i="0" dirty="0">
                <a:solidFill>
                  <a:srgbClr val="000000"/>
                </a:solidFill>
                <a:effectLst/>
                <a:latin typeface="Raleway" pitchFamily="2" charset="-18"/>
              </a:rPr>
              <a:t>Mérnöki Kar, </a:t>
            </a:r>
            <a:r>
              <a:rPr lang="hu-HU" b="0" i="0" dirty="0" err="1">
                <a:solidFill>
                  <a:srgbClr val="000000"/>
                </a:solidFill>
                <a:effectLst/>
                <a:latin typeface="Raleway" pitchFamily="2" charset="-18"/>
              </a:rPr>
              <a:t>Bio</a:t>
            </a:r>
            <a:r>
              <a:rPr lang="hu-HU" b="0" i="0" dirty="0">
                <a:solidFill>
                  <a:srgbClr val="000000"/>
                </a:solidFill>
                <a:effectLst/>
                <a:latin typeface="Raleway" pitchFamily="2" charset="-18"/>
              </a:rPr>
              <a:t>-, Környezet- és Vegyészmérnöki Kutató Fejlesztő Központ, tanszéki mérnök</a:t>
            </a:r>
          </a:p>
          <a:p>
            <a:pPr marL="0" indent="0" algn="l">
              <a:lnSpc>
                <a:spcPct val="120000"/>
              </a:lnSpc>
              <a:spcBef>
                <a:spcPts val="0"/>
              </a:spcBef>
              <a:buNone/>
            </a:pPr>
            <a:r>
              <a:rPr lang="hu-HU" b="1" i="0" dirty="0">
                <a:solidFill>
                  <a:srgbClr val="000000"/>
                </a:solidFill>
                <a:effectLst/>
                <a:latin typeface="Raleway" pitchFamily="2" charset="-18"/>
              </a:rPr>
              <a:t>Fogadó óra: </a:t>
            </a:r>
            <a:r>
              <a:rPr lang="hu-HU" b="0" i="0" dirty="0">
                <a:solidFill>
                  <a:srgbClr val="000000"/>
                </a:solidFill>
                <a:effectLst/>
                <a:latin typeface="Raleway" pitchFamily="2" charset="-18"/>
              </a:rPr>
              <a:t>hétfő 9:30-12:00 előzetes egyeztetés alapján! </a:t>
            </a:r>
            <a:r>
              <a:rPr lang="hu-HU" b="0" i="1" dirty="0">
                <a:solidFill>
                  <a:srgbClr val="000000"/>
                </a:solidFill>
                <a:effectLst/>
                <a:latin typeface="Raleway" pitchFamily="2" charset="-18"/>
              </a:rPr>
              <a:t>,</a:t>
            </a:r>
            <a:r>
              <a:rPr lang="hu-HU" b="0" i="0" dirty="0">
                <a:solidFill>
                  <a:srgbClr val="000000"/>
                </a:solidFill>
                <a:effectLst/>
                <a:latin typeface="Raleway" pitchFamily="2" charset="-18"/>
              </a:rPr>
              <a:t> Veszprém C ép. 439.</a:t>
            </a:r>
          </a:p>
          <a:p>
            <a:pPr marL="0" indent="0" algn="l">
              <a:lnSpc>
                <a:spcPct val="120000"/>
              </a:lnSpc>
              <a:spcBef>
                <a:spcPts val="0"/>
              </a:spcBef>
              <a:buNone/>
            </a:pPr>
            <a:r>
              <a:rPr lang="hu-HU" b="1" i="0" dirty="0">
                <a:solidFill>
                  <a:srgbClr val="000000"/>
                </a:solidFill>
                <a:effectLst/>
                <a:latin typeface="Raleway" pitchFamily="2" charset="-18"/>
              </a:rPr>
              <a:t>Elérhetőség(</a:t>
            </a:r>
            <a:r>
              <a:rPr lang="hu-HU" b="1" i="0" dirty="0" err="1">
                <a:solidFill>
                  <a:srgbClr val="000000"/>
                </a:solidFill>
                <a:effectLst/>
                <a:latin typeface="Raleway" pitchFamily="2" charset="-18"/>
              </a:rPr>
              <a:t>ek</a:t>
            </a:r>
            <a:r>
              <a:rPr lang="hu-HU" b="1" i="0" dirty="0">
                <a:solidFill>
                  <a:srgbClr val="000000"/>
                </a:solidFill>
                <a:effectLst/>
                <a:latin typeface="Raleway" pitchFamily="2" charset="-18"/>
              </a:rPr>
              <a:t>): </a:t>
            </a:r>
            <a:r>
              <a:rPr lang="hu-HU" i="0" dirty="0">
                <a:solidFill>
                  <a:srgbClr val="000000"/>
                </a:solidFill>
                <a:effectLst/>
                <a:latin typeface="Raleway" pitchFamily="2" charset="-18"/>
                <a:hlinkClick r:id="rId5"/>
              </a:rPr>
              <a:t>lako.janos@uni-pannon.hu</a:t>
            </a:r>
            <a:r>
              <a:rPr lang="hu-HU" i="0" dirty="0">
                <a:solidFill>
                  <a:srgbClr val="000000"/>
                </a:solidFill>
                <a:effectLst/>
                <a:latin typeface="Raleway" pitchFamily="2" charset="-18"/>
              </a:rPr>
              <a:t> </a:t>
            </a:r>
            <a:r>
              <a:rPr lang="hu-HU" b="1" i="0" dirty="0">
                <a:solidFill>
                  <a:srgbClr val="000000"/>
                </a:solidFill>
                <a:effectLst/>
                <a:latin typeface="Raleway" pitchFamily="2" charset="-18"/>
              </a:rPr>
              <a:t>, </a:t>
            </a:r>
            <a:r>
              <a:rPr lang="hu-HU" b="0" i="0" dirty="0">
                <a:solidFill>
                  <a:srgbClr val="000000"/>
                </a:solidFill>
                <a:effectLst/>
                <a:latin typeface="Raleway" pitchFamily="2" charset="-18"/>
              </a:rPr>
              <a:t>+36 88 624-424</a:t>
            </a:r>
          </a:p>
          <a:p>
            <a:endParaRPr lang="hu-HU" dirty="0"/>
          </a:p>
        </p:txBody>
      </p:sp>
      <p:sp>
        <p:nvSpPr>
          <p:cNvPr id="4" name="Tartalom helye 3">
            <a:extLst>
              <a:ext uri="{FF2B5EF4-FFF2-40B4-BE49-F238E27FC236}">
                <a16:creationId xmlns:a16="http://schemas.microsoft.com/office/drawing/2014/main" id="{0E58DAA9-1240-F3A2-6C17-D0C22A85384B}"/>
              </a:ext>
            </a:extLst>
          </p:cNvPr>
          <p:cNvSpPr>
            <a:spLocks noGrp="1"/>
          </p:cNvSpPr>
          <p:nvPr>
            <p:ph sz="half" idx="2"/>
          </p:nvPr>
        </p:nvSpPr>
        <p:spPr>
          <a:xfrm>
            <a:off x="6858000" y="1747361"/>
            <a:ext cx="5181600" cy="4429602"/>
          </a:xfrm>
        </p:spPr>
        <p:txBody>
          <a:bodyPr>
            <a:normAutofit fontScale="55000" lnSpcReduction="20000"/>
          </a:bodyPr>
          <a:lstStyle/>
          <a:p>
            <a:pPr marL="0" indent="0" algn="l">
              <a:lnSpc>
                <a:spcPct val="120000"/>
              </a:lnSpc>
              <a:spcBef>
                <a:spcPts val="0"/>
              </a:spcBef>
              <a:buNone/>
            </a:pPr>
            <a:r>
              <a:rPr lang="hu-HU" b="1" i="0" dirty="0">
                <a:solidFill>
                  <a:srgbClr val="000000"/>
                </a:solidFill>
                <a:effectLst/>
                <a:latin typeface="Raleway" pitchFamily="2" charset="-18"/>
              </a:rPr>
              <a:t>Név: Dr. Fábián Gyöngyi</a:t>
            </a:r>
            <a:endParaRPr lang="hu-HU" b="0" i="0" dirty="0">
              <a:solidFill>
                <a:srgbClr val="000000"/>
              </a:solidFill>
              <a:effectLst/>
              <a:latin typeface="Raleway" pitchFamily="2" charset="-18"/>
            </a:endParaRPr>
          </a:p>
          <a:p>
            <a:pPr marL="0" indent="0" algn="l">
              <a:lnSpc>
                <a:spcPct val="120000"/>
              </a:lnSpc>
              <a:spcBef>
                <a:spcPts val="0"/>
              </a:spcBef>
              <a:buNone/>
            </a:pPr>
            <a:r>
              <a:rPr lang="hu-HU" b="1" i="0" dirty="0">
                <a:solidFill>
                  <a:srgbClr val="000000"/>
                </a:solidFill>
                <a:effectLst/>
                <a:latin typeface="Raleway" pitchFamily="2" charset="-18"/>
              </a:rPr>
              <a:t>Kar/Beosztás: </a:t>
            </a:r>
            <a:r>
              <a:rPr lang="hu-HU" dirty="0">
                <a:solidFill>
                  <a:srgbClr val="000000"/>
                </a:solidFill>
                <a:latin typeface="Raleway" pitchFamily="2" charset="-18"/>
              </a:rPr>
              <a:t>Humán</a:t>
            </a:r>
            <a:r>
              <a:rPr lang="hu-HU" b="0" i="0" dirty="0">
                <a:solidFill>
                  <a:srgbClr val="000000"/>
                </a:solidFill>
                <a:effectLst/>
                <a:latin typeface="Raleway" pitchFamily="2" charset="-18"/>
              </a:rPr>
              <a:t>tudományi Kar, Magyar és Alkalmazott Nyelvtudományi Intézet, egyetemi docens</a:t>
            </a:r>
          </a:p>
          <a:p>
            <a:pPr marL="0" indent="0" algn="l">
              <a:lnSpc>
                <a:spcPct val="120000"/>
              </a:lnSpc>
              <a:spcBef>
                <a:spcPts val="0"/>
              </a:spcBef>
              <a:buNone/>
            </a:pPr>
            <a:r>
              <a:rPr lang="hu-HU" b="1" i="0" dirty="0">
                <a:solidFill>
                  <a:srgbClr val="000000"/>
                </a:solidFill>
                <a:effectLst/>
                <a:latin typeface="Raleway" pitchFamily="2" charset="-18"/>
              </a:rPr>
              <a:t>Fogadó óra: </a:t>
            </a:r>
            <a:r>
              <a:rPr lang="hu-HU" b="0" i="0" dirty="0">
                <a:solidFill>
                  <a:srgbClr val="000000"/>
                </a:solidFill>
                <a:effectLst/>
                <a:latin typeface="Raleway" pitchFamily="2" charset="-18"/>
              </a:rPr>
              <a:t>csütörtök 9-10 előzetes egyeztetés alapján! </a:t>
            </a:r>
            <a:r>
              <a:rPr lang="hu-HU" b="1" i="0" dirty="0">
                <a:solidFill>
                  <a:srgbClr val="000000"/>
                </a:solidFill>
                <a:effectLst/>
                <a:latin typeface="Raleway" pitchFamily="2" charset="-18"/>
              </a:rPr>
              <a:t>, </a:t>
            </a:r>
            <a:r>
              <a:rPr lang="hu-HU" b="0" i="0" dirty="0">
                <a:solidFill>
                  <a:srgbClr val="000000"/>
                </a:solidFill>
                <a:effectLst/>
                <a:latin typeface="Raleway" pitchFamily="2" charset="-18"/>
              </a:rPr>
              <a:t>Veszprém </a:t>
            </a:r>
            <a:r>
              <a:rPr lang="hu-HU" b="0" i="0" dirty="0" err="1">
                <a:solidFill>
                  <a:srgbClr val="000000"/>
                </a:solidFill>
                <a:effectLst/>
                <a:latin typeface="Raleway" pitchFamily="2" charset="-18"/>
              </a:rPr>
              <a:t>Wartha</a:t>
            </a:r>
            <a:r>
              <a:rPr lang="hu-HU" b="0" i="0" dirty="0">
                <a:solidFill>
                  <a:srgbClr val="000000"/>
                </a:solidFill>
                <a:effectLst/>
                <a:latin typeface="Raleway" pitchFamily="2" charset="-18"/>
              </a:rPr>
              <a:t> Vince utca 1. N ép. 2. em. 232.</a:t>
            </a:r>
          </a:p>
          <a:p>
            <a:pPr marL="0" indent="0" algn="l">
              <a:lnSpc>
                <a:spcPct val="120000"/>
              </a:lnSpc>
              <a:spcBef>
                <a:spcPts val="0"/>
              </a:spcBef>
              <a:buNone/>
            </a:pPr>
            <a:r>
              <a:rPr lang="hu-HU" b="1" i="0" dirty="0">
                <a:solidFill>
                  <a:srgbClr val="000000"/>
                </a:solidFill>
                <a:effectLst/>
                <a:latin typeface="Raleway" pitchFamily="2" charset="-18"/>
              </a:rPr>
              <a:t>Elérhetőség(</a:t>
            </a:r>
            <a:r>
              <a:rPr lang="hu-HU" b="1" i="0" dirty="0" err="1">
                <a:solidFill>
                  <a:srgbClr val="000000"/>
                </a:solidFill>
                <a:effectLst/>
                <a:latin typeface="Raleway" pitchFamily="2" charset="-18"/>
              </a:rPr>
              <a:t>ek</a:t>
            </a:r>
            <a:r>
              <a:rPr lang="hu-HU" b="1" i="0" dirty="0">
                <a:solidFill>
                  <a:srgbClr val="000000"/>
                </a:solidFill>
                <a:effectLst/>
                <a:latin typeface="Raleway" pitchFamily="2" charset="-18"/>
              </a:rPr>
              <a:t>): </a:t>
            </a:r>
            <a:r>
              <a:rPr lang="hu-HU" sz="2700" dirty="0">
                <a:solidFill>
                  <a:srgbClr val="000000"/>
                </a:solidFill>
                <a:latin typeface="Raleway" pitchFamily="2" charset="-18"/>
              </a:rPr>
              <a:t>fabian.gyongyi@htk.uni-pannon.hu</a:t>
            </a:r>
          </a:p>
          <a:p>
            <a:pPr marL="0" indent="0" algn="l">
              <a:lnSpc>
                <a:spcPct val="120000"/>
              </a:lnSpc>
              <a:spcBef>
                <a:spcPts val="0"/>
              </a:spcBef>
              <a:buNone/>
            </a:pPr>
            <a:endParaRPr lang="hu-HU" sz="2700" b="0" i="0" dirty="0">
              <a:solidFill>
                <a:srgbClr val="000000"/>
              </a:solidFill>
              <a:effectLst/>
              <a:latin typeface="Raleway" pitchFamily="2" charset="-18"/>
            </a:endParaRPr>
          </a:p>
          <a:p>
            <a:pPr marL="0" indent="0" algn="l">
              <a:lnSpc>
                <a:spcPct val="120000"/>
              </a:lnSpc>
              <a:spcBef>
                <a:spcPts val="0"/>
              </a:spcBef>
              <a:buNone/>
            </a:pPr>
            <a:endParaRPr lang="hu-HU" b="0" i="0" dirty="0">
              <a:solidFill>
                <a:srgbClr val="000000"/>
              </a:solidFill>
              <a:effectLst/>
              <a:latin typeface="Raleway" pitchFamily="2" charset="-18"/>
            </a:endParaRPr>
          </a:p>
          <a:p>
            <a:pPr marL="0" indent="0" algn="l">
              <a:lnSpc>
                <a:spcPct val="120000"/>
              </a:lnSpc>
              <a:spcBef>
                <a:spcPts val="0"/>
              </a:spcBef>
              <a:buNone/>
            </a:pPr>
            <a:r>
              <a:rPr lang="hu-HU" b="1" i="0" dirty="0">
                <a:solidFill>
                  <a:srgbClr val="000000"/>
                </a:solidFill>
                <a:effectLst/>
                <a:latin typeface="Raleway" pitchFamily="2" charset="-18"/>
              </a:rPr>
              <a:t>Név: Dr. Gerzson Miklós</a:t>
            </a:r>
            <a:endParaRPr lang="hu-HU" b="0" i="0" dirty="0">
              <a:solidFill>
                <a:srgbClr val="000000"/>
              </a:solidFill>
              <a:effectLst/>
              <a:latin typeface="Raleway" pitchFamily="2" charset="-18"/>
            </a:endParaRPr>
          </a:p>
          <a:p>
            <a:pPr marL="0" indent="0" algn="l">
              <a:lnSpc>
                <a:spcPct val="120000"/>
              </a:lnSpc>
              <a:spcBef>
                <a:spcPts val="0"/>
              </a:spcBef>
              <a:buNone/>
            </a:pPr>
            <a:r>
              <a:rPr lang="hu-HU" b="1" i="0" dirty="0">
                <a:solidFill>
                  <a:srgbClr val="000000"/>
                </a:solidFill>
                <a:effectLst/>
                <a:latin typeface="Raleway" pitchFamily="2" charset="-18"/>
              </a:rPr>
              <a:t>Kar/Beosztás:</a:t>
            </a:r>
            <a:r>
              <a:rPr lang="hu-HU" b="0" i="0" dirty="0">
                <a:solidFill>
                  <a:srgbClr val="000000"/>
                </a:solidFill>
                <a:effectLst/>
                <a:latin typeface="Raleway" pitchFamily="2" charset="-18"/>
              </a:rPr>
              <a:t> Műszaki Informatikai Kar, Villamosmérnöki és Információs Rendszerek Tanszék, egyetemi docens</a:t>
            </a:r>
          </a:p>
          <a:p>
            <a:pPr marL="0" indent="0" algn="l">
              <a:lnSpc>
                <a:spcPct val="120000"/>
              </a:lnSpc>
              <a:spcBef>
                <a:spcPts val="0"/>
              </a:spcBef>
              <a:buNone/>
            </a:pPr>
            <a:r>
              <a:rPr lang="hu-HU" b="1" i="0" dirty="0">
                <a:solidFill>
                  <a:srgbClr val="000000"/>
                </a:solidFill>
                <a:effectLst/>
                <a:latin typeface="Raleway" pitchFamily="2" charset="-18"/>
              </a:rPr>
              <a:t>Fogadó óra:</a:t>
            </a:r>
            <a:r>
              <a:rPr lang="hu-HU" b="0" i="0" dirty="0">
                <a:solidFill>
                  <a:srgbClr val="000000"/>
                </a:solidFill>
                <a:effectLst/>
                <a:latin typeface="Raleway" pitchFamily="2" charset="-18"/>
              </a:rPr>
              <a:t> szerda 11-12, csütörtök 14-15 előzetes egyeztetés alapján! , Veszprém I ép.  412.</a:t>
            </a:r>
          </a:p>
          <a:p>
            <a:pPr marL="0" indent="0" algn="l">
              <a:lnSpc>
                <a:spcPct val="120000"/>
              </a:lnSpc>
              <a:spcBef>
                <a:spcPts val="0"/>
              </a:spcBef>
              <a:buNone/>
            </a:pPr>
            <a:r>
              <a:rPr lang="hu-HU" b="1" i="0" dirty="0">
                <a:solidFill>
                  <a:srgbClr val="000000"/>
                </a:solidFill>
                <a:effectLst/>
                <a:latin typeface="Raleway" pitchFamily="2" charset="-18"/>
              </a:rPr>
              <a:t>Elérhetőség(</a:t>
            </a:r>
            <a:r>
              <a:rPr lang="hu-HU" b="1" i="0" dirty="0" err="1">
                <a:solidFill>
                  <a:srgbClr val="000000"/>
                </a:solidFill>
                <a:effectLst/>
                <a:latin typeface="Raleway" pitchFamily="2" charset="-18"/>
              </a:rPr>
              <a:t>ek</a:t>
            </a:r>
            <a:r>
              <a:rPr lang="hu-HU" b="1" i="0" dirty="0">
                <a:solidFill>
                  <a:srgbClr val="000000"/>
                </a:solidFill>
                <a:effectLst/>
                <a:latin typeface="Raleway" pitchFamily="2" charset="-18"/>
              </a:rPr>
              <a:t>):</a:t>
            </a:r>
            <a:r>
              <a:rPr lang="hu-HU" b="0" i="0" dirty="0">
                <a:solidFill>
                  <a:srgbClr val="000000"/>
                </a:solidFill>
                <a:effectLst/>
                <a:latin typeface="Raleway" pitchFamily="2" charset="-18"/>
              </a:rPr>
              <a:t> </a:t>
            </a:r>
            <a:r>
              <a:rPr lang="hu-HU" dirty="0">
                <a:solidFill>
                  <a:srgbClr val="6F0303"/>
                </a:solidFill>
                <a:latin typeface="Raleway" pitchFamily="2" charset="-18"/>
              </a:rPr>
              <a:t>g</a:t>
            </a:r>
            <a:r>
              <a:rPr lang="hu-HU" b="0" i="0" u="none" strike="noStrike" dirty="0">
                <a:solidFill>
                  <a:srgbClr val="6F0303"/>
                </a:solidFill>
                <a:effectLst/>
                <a:latin typeface="Raleway" pitchFamily="2" charset="-18"/>
              </a:rPr>
              <a:t>erzson.miklos@mik.uni-pannon.hu  </a:t>
            </a:r>
            <a:r>
              <a:rPr lang="hu-HU" b="0" i="0" dirty="0">
                <a:solidFill>
                  <a:srgbClr val="000000"/>
                </a:solidFill>
                <a:effectLst/>
                <a:latin typeface="Raleway" pitchFamily="2" charset="-18"/>
              </a:rPr>
              <a:t>, +36 88 624 -338</a:t>
            </a:r>
          </a:p>
        </p:txBody>
      </p:sp>
      <p:sp>
        <p:nvSpPr>
          <p:cNvPr id="5" name="Dia számának helye 4">
            <a:extLst>
              <a:ext uri="{FF2B5EF4-FFF2-40B4-BE49-F238E27FC236}">
                <a16:creationId xmlns:a16="http://schemas.microsoft.com/office/drawing/2014/main" id="{CB9407B6-DDC8-72CC-56FD-E607D926E40C}"/>
              </a:ext>
            </a:extLst>
          </p:cNvPr>
          <p:cNvSpPr>
            <a:spLocks noGrp="1"/>
          </p:cNvSpPr>
          <p:nvPr>
            <p:ph type="sldNum" sz="quarter" idx="12"/>
          </p:nvPr>
        </p:nvSpPr>
        <p:spPr/>
        <p:txBody>
          <a:bodyPr/>
          <a:lstStyle/>
          <a:p>
            <a:r>
              <a:rPr lang="hu-HU" b="1" dirty="0">
                <a:solidFill>
                  <a:schemeClr val="tx1"/>
                </a:solidFill>
              </a:rPr>
              <a:t>29/</a:t>
            </a:r>
            <a:r>
              <a:rPr lang="hu-HU" dirty="0">
                <a:solidFill>
                  <a:schemeClr val="tx1"/>
                </a:solidFill>
              </a:rPr>
              <a:t> </a:t>
            </a:r>
            <a:fld id="{EBA70503-4703-4673-A626-045CD26648AD}" type="slidenum">
              <a:rPr lang="hu-HU" b="1" smtClean="0">
                <a:solidFill>
                  <a:schemeClr val="tx1"/>
                </a:solidFill>
              </a:rPr>
              <a:t>5</a:t>
            </a:fld>
            <a:endParaRPr lang="hu-HU" b="1" dirty="0">
              <a:solidFill>
                <a:schemeClr val="tx1"/>
              </a:solidFill>
            </a:endParaRPr>
          </a:p>
        </p:txBody>
      </p:sp>
      <p:pic>
        <p:nvPicPr>
          <p:cNvPr id="6" name="Tartalom helye 4">
            <a:extLst>
              <a:ext uri="{FF2B5EF4-FFF2-40B4-BE49-F238E27FC236}">
                <a16:creationId xmlns:a16="http://schemas.microsoft.com/office/drawing/2014/main" id="{0C201C34-EC3A-A60A-2AC2-B03F931BFA6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pic>
        <p:nvPicPr>
          <p:cNvPr id="10" name="Kép 9" descr="A GTK címere, kék körben középen egy sárga nyitott könyv, benne V és P.">
            <a:extLst>
              <a:ext uri="{FF2B5EF4-FFF2-40B4-BE49-F238E27FC236}">
                <a16:creationId xmlns:a16="http://schemas.microsoft.com/office/drawing/2014/main" id="{7C935498-DC5B-4949-453D-7538E3F4724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7836" y="1747362"/>
            <a:ext cx="902825" cy="900000"/>
          </a:xfrm>
          <a:prstGeom prst="rect">
            <a:avLst/>
          </a:prstGeom>
        </p:spPr>
      </p:pic>
      <p:pic>
        <p:nvPicPr>
          <p:cNvPr id="12" name="Kép 11" descr="Az MK címere piros körben, két zöld levélen egy kék lombik. ">
            <a:extLst>
              <a:ext uri="{FF2B5EF4-FFF2-40B4-BE49-F238E27FC236}">
                <a16:creationId xmlns:a16="http://schemas.microsoft.com/office/drawing/2014/main" id="{D08A5019-8FFF-796B-9B86-3A4D4C68C88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5499" y="4053819"/>
            <a:ext cx="900000" cy="900000"/>
          </a:xfrm>
          <a:prstGeom prst="rect">
            <a:avLst/>
          </a:prstGeom>
        </p:spPr>
      </p:pic>
      <p:pic>
        <p:nvPicPr>
          <p:cNvPr id="14" name="Kép 13" descr="A HTK címere piros háttérben sárga kalapos bagoly.">
            <a:extLst>
              <a:ext uri="{FF2B5EF4-FFF2-40B4-BE49-F238E27FC236}">
                <a16:creationId xmlns:a16="http://schemas.microsoft.com/office/drawing/2014/main" id="{DB91F1BD-7105-2274-7EEB-827EBD5B2EC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49794" y="1782253"/>
            <a:ext cx="930325" cy="900000"/>
          </a:xfrm>
          <a:prstGeom prst="rect">
            <a:avLst/>
          </a:prstGeom>
        </p:spPr>
      </p:pic>
      <p:pic>
        <p:nvPicPr>
          <p:cNvPr id="16" name="Kép 15" descr="A MIK címere kék háttérben, alul sárga nyitott könyv benne piros V és P betű, melyből egy zöld lombú fa nő ki. ">
            <a:extLst>
              <a:ext uri="{FF2B5EF4-FFF2-40B4-BE49-F238E27FC236}">
                <a16:creationId xmlns:a16="http://schemas.microsoft.com/office/drawing/2014/main" id="{C4E4867E-2029-B134-4283-E99CC5B36C3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67574" y="4053819"/>
            <a:ext cx="923077" cy="900000"/>
          </a:xfrm>
          <a:prstGeom prst="rect">
            <a:avLst/>
          </a:prstGeom>
        </p:spPr>
      </p:pic>
      <p:pic>
        <p:nvPicPr>
          <p:cNvPr id="8" name="Kép 7" descr="A képen személy, Emberi arc, mosoly, nyak látható&#10;&#10;Automatikusan generált leírás">
            <a:extLst>
              <a:ext uri="{FF2B5EF4-FFF2-40B4-BE49-F238E27FC236}">
                <a16:creationId xmlns:a16="http://schemas.microsoft.com/office/drawing/2014/main" id="{A0B7EBB8-9E0B-2913-5E95-A84AD6235B0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67836" y="2762544"/>
            <a:ext cx="887663" cy="739719"/>
          </a:xfrm>
          <a:prstGeom prst="rect">
            <a:avLst/>
          </a:prstGeom>
        </p:spPr>
      </p:pic>
      <p:pic>
        <p:nvPicPr>
          <p:cNvPr id="11" name="Kép 10" descr="A képen Emberi arc, személy, ruházat, Homlok látható&#10;&#10;Automatikusan generált leírás">
            <a:extLst>
              <a:ext uri="{FF2B5EF4-FFF2-40B4-BE49-F238E27FC236}">
                <a16:creationId xmlns:a16="http://schemas.microsoft.com/office/drawing/2014/main" id="{7F279D45-CFDC-BEA6-BD33-78EE00C3435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94713" y="5055375"/>
            <a:ext cx="599575" cy="900000"/>
          </a:xfrm>
          <a:prstGeom prst="rect">
            <a:avLst/>
          </a:prstGeom>
        </p:spPr>
      </p:pic>
      <p:pic>
        <p:nvPicPr>
          <p:cNvPr id="15" name="Kép 14" descr="A képen Emberi arc, személy, Homlok, Áll látható&#10;&#10;Automatikusan generált leírás">
            <a:extLst>
              <a:ext uri="{FF2B5EF4-FFF2-40B4-BE49-F238E27FC236}">
                <a16:creationId xmlns:a16="http://schemas.microsoft.com/office/drawing/2014/main" id="{DE406AEE-70B0-2D8A-7010-C29B182406EE}"/>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096000" y="5055375"/>
            <a:ext cx="649250" cy="900000"/>
          </a:xfrm>
          <a:prstGeom prst="rect">
            <a:avLst/>
          </a:prstGeom>
        </p:spPr>
      </p:pic>
    </p:spTree>
    <p:extLst>
      <p:ext uri="{BB962C8B-B14F-4D97-AF65-F5344CB8AC3E}">
        <p14:creationId xmlns:p14="http://schemas.microsoft.com/office/powerpoint/2010/main" val="3670685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C0F0E53-01BA-84BA-9B88-BA15E7093B78}"/>
              </a:ext>
            </a:extLst>
          </p:cNvPr>
          <p:cNvSpPr>
            <a:spLocks noGrp="1"/>
          </p:cNvSpPr>
          <p:nvPr>
            <p:ph type="title"/>
          </p:nvPr>
        </p:nvSpPr>
        <p:spPr>
          <a:xfrm>
            <a:off x="838200" y="365125"/>
            <a:ext cx="10515600" cy="1382237"/>
          </a:xfrm>
        </p:spPr>
        <p:txBody>
          <a:bodyPr/>
          <a:lstStyle/>
          <a:p>
            <a:r>
              <a:rPr lang="hu-HU" dirty="0">
                <a:latin typeface="Raleway" pitchFamily="2" charset="-18"/>
              </a:rPr>
              <a:t>Kari koordinátorok</a:t>
            </a:r>
          </a:p>
        </p:txBody>
      </p:sp>
      <p:sp>
        <p:nvSpPr>
          <p:cNvPr id="3" name="Tartalom helye 2">
            <a:extLst>
              <a:ext uri="{FF2B5EF4-FFF2-40B4-BE49-F238E27FC236}">
                <a16:creationId xmlns:a16="http://schemas.microsoft.com/office/drawing/2014/main" id="{3354DCDC-8138-DF48-792B-F0EF5A077EC2}"/>
              </a:ext>
            </a:extLst>
          </p:cNvPr>
          <p:cNvSpPr>
            <a:spLocks noGrp="1"/>
          </p:cNvSpPr>
          <p:nvPr>
            <p:ph sz="half" idx="1"/>
          </p:nvPr>
        </p:nvSpPr>
        <p:spPr>
          <a:xfrm>
            <a:off x="1234440" y="1825625"/>
            <a:ext cx="4987720" cy="4351338"/>
          </a:xfrm>
        </p:spPr>
        <p:txBody>
          <a:bodyPr>
            <a:noAutofit/>
          </a:bodyPr>
          <a:lstStyle/>
          <a:p>
            <a:pPr marL="0" indent="0" algn="l">
              <a:lnSpc>
                <a:spcPct val="120000"/>
              </a:lnSpc>
              <a:spcBef>
                <a:spcPts val="0"/>
              </a:spcBef>
              <a:buNone/>
            </a:pPr>
            <a:r>
              <a:rPr lang="hu-HU" sz="1500" b="1" i="0" dirty="0">
                <a:solidFill>
                  <a:srgbClr val="000000"/>
                </a:solidFill>
                <a:effectLst/>
                <a:latin typeface="Raleway" pitchFamily="2" charset="-18"/>
              </a:rPr>
              <a:t>Név: Dr. Galambos Ildikó</a:t>
            </a:r>
            <a:endParaRPr lang="hu-HU" sz="1500" b="0" i="0" dirty="0">
              <a:solidFill>
                <a:srgbClr val="000000"/>
              </a:solidFill>
              <a:effectLst/>
              <a:latin typeface="Raleway" pitchFamily="2" charset="-18"/>
            </a:endParaRPr>
          </a:p>
          <a:p>
            <a:pPr marL="0" indent="0" algn="l">
              <a:lnSpc>
                <a:spcPct val="120000"/>
              </a:lnSpc>
              <a:spcBef>
                <a:spcPts val="0"/>
              </a:spcBef>
              <a:buNone/>
            </a:pPr>
            <a:r>
              <a:rPr lang="hu-HU" sz="1500" b="1" i="0" dirty="0">
                <a:solidFill>
                  <a:srgbClr val="000000"/>
                </a:solidFill>
                <a:effectLst/>
                <a:latin typeface="Raleway" pitchFamily="2" charset="-18"/>
              </a:rPr>
              <a:t>Kar/Beosztás:</a:t>
            </a:r>
            <a:r>
              <a:rPr lang="hu-HU" sz="1500" b="0" i="0" dirty="0">
                <a:solidFill>
                  <a:srgbClr val="000000"/>
                </a:solidFill>
                <a:effectLst/>
                <a:latin typeface="Raleway" pitchFamily="2" charset="-18"/>
              </a:rPr>
              <a:t> Körforgásos Gazdaság Egyetemi Központ Nagykanizsa, Soós Ernő Kutató-Fejlesztő központ, egyetemi docens</a:t>
            </a:r>
          </a:p>
          <a:p>
            <a:pPr marL="0" indent="0" algn="l">
              <a:lnSpc>
                <a:spcPct val="120000"/>
              </a:lnSpc>
              <a:spcBef>
                <a:spcPts val="0"/>
              </a:spcBef>
              <a:buNone/>
            </a:pPr>
            <a:r>
              <a:rPr lang="hu-HU" sz="1500" b="1" i="0" dirty="0">
                <a:solidFill>
                  <a:srgbClr val="000000"/>
                </a:solidFill>
                <a:effectLst/>
                <a:latin typeface="Raleway" pitchFamily="2" charset="-18"/>
              </a:rPr>
              <a:t>Fogadó óra:</a:t>
            </a:r>
            <a:r>
              <a:rPr lang="hu-HU" sz="1500" b="0" i="0" dirty="0">
                <a:solidFill>
                  <a:srgbClr val="000000"/>
                </a:solidFill>
                <a:effectLst/>
                <a:latin typeface="Raleway" pitchFamily="2" charset="-18"/>
              </a:rPr>
              <a:t> hétfő 13-14 óráig előzetes egyeztetés alapján! , Nagykanizsa Vár u. 8. </a:t>
            </a:r>
            <a:r>
              <a:rPr lang="hu-HU" sz="1500" b="1" i="0" dirty="0">
                <a:solidFill>
                  <a:srgbClr val="000000"/>
                </a:solidFill>
                <a:effectLst/>
                <a:latin typeface="Raleway" pitchFamily="2" charset="-18"/>
              </a:rPr>
              <a:t>Elérhetőség(</a:t>
            </a:r>
            <a:r>
              <a:rPr lang="hu-HU" sz="1500" b="1" i="0" dirty="0" err="1">
                <a:solidFill>
                  <a:srgbClr val="000000"/>
                </a:solidFill>
                <a:effectLst/>
                <a:latin typeface="Raleway" pitchFamily="2" charset="-18"/>
              </a:rPr>
              <a:t>ek</a:t>
            </a:r>
            <a:r>
              <a:rPr lang="hu-HU" sz="1500" b="1" i="0" dirty="0">
                <a:solidFill>
                  <a:srgbClr val="000000"/>
                </a:solidFill>
                <a:effectLst/>
                <a:latin typeface="Raleway" pitchFamily="2" charset="-18"/>
              </a:rPr>
              <a:t>):</a:t>
            </a:r>
            <a:r>
              <a:rPr lang="hu-HU" sz="1500" b="0" i="0" dirty="0">
                <a:solidFill>
                  <a:srgbClr val="000000"/>
                </a:solidFill>
                <a:effectLst/>
                <a:latin typeface="Raleway" pitchFamily="2" charset="-18"/>
              </a:rPr>
              <a:t> galambos.ildiko@pen.uni-pannon.h</a:t>
            </a:r>
            <a:r>
              <a:rPr lang="hu-HU" sz="1500" dirty="0">
                <a:solidFill>
                  <a:srgbClr val="000000"/>
                </a:solidFill>
                <a:latin typeface="Raleway" pitchFamily="2" charset="-18"/>
              </a:rPr>
              <a:t>u  </a:t>
            </a:r>
            <a:r>
              <a:rPr lang="hu-HU" sz="1500" b="0" i="0" dirty="0">
                <a:solidFill>
                  <a:srgbClr val="000000"/>
                </a:solidFill>
                <a:effectLst/>
                <a:latin typeface="Raleway" pitchFamily="2" charset="-18"/>
              </a:rPr>
              <a:t> </a:t>
            </a:r>
          </a:p>
          <a:p>
            <a:pPr marL="0" indent="0" algn="l">
              <a:lnSpc>
                <a:spcPct val="120000"/>
              </a:lnSpc>
              <a:spcBef>
                <a:spcPts val="0"/>
              </a:spcBef>
              <a:buNone/>
            </a:pPr>
            <a:endParaRPr lang="hu-HU" sz="1500" dirty="0">
              <a:latin typeface="Raleway" pitchFamily="2" charset="-18"/>
            </a:endParaRPr>
          </a:p>
          <a:p>
            <a:pPr marL="0" indent="0" algn="l">
              <a:lnSpc>
                <a:spcPct val="120000"/>
              </a:lnSpc>
              <a:spcBef>
                <a:spcPts val="0"/>
              </a:spcBef>
              <a:buNone/>
            </a:pPr>
            <a:r>
              <a:rPr lang="hu-HU" sz="1500" b="1" i="0" dirty="0">
                <a:solidFill>
                  <a:srgbClr val="000000"/>
                </a:solidFill>
                <a:effectLst/>
                <a:latin typeface="Raleway" pitchFamily="2" charset="-18"/>
              </a:rPr>
              <a:t>Név: Balás-Nyitrai Barbara</a:t>
            </a:r>
            <a:endParaRPr lang="hu-HU" sz="1500" b="0" i="0" dirty="0">
              <a:solidFill>
                <a:srgbClr val="000000"/>
              </a:solidFill>
              <a:effectLst/>
              <a:latin typeface="Raleway" pitchFamily="2" charset="-18"/>
            </a:endParaRPr>
          </a:p>
          <a:p>
            <a:pPr marL="0" indent="0" algn="l">
              <a:lnSpc>
                <a:spcPct val="120000"/>
              </a:lnSpc>
              <a:spcBef>
                <a:spcPts val="0"/>
              </a:spcBef>
              <a:buNone/>
            </a:pPr>
            <a:r>
              <a:rPr lang="hu-HU" sz="1500" b="1" i="0" dirty="0">
                <a:solidFill>
                  <a:srgbClr val="000000"/>
                </a:solidFill>
                <a:effectLst/>
                <a:latin typeface="Raleway" pitchFamily="2" charset="-18"/>
              </a:rPr>
              <a:t>Kar/Beosztás: </a:t>
            </a:r>
            <a:r>
              <a:rPr lang="hu-HU" sz="1500" b="0" i="0" dirty="0">
                <a:solidFill>
                  <a:srgbClr val="000000"/>
                </a:solidFill>
                <a:effectLst/>
                <a:latin typeface="Raleway" pitchFamily="2" charset="-18"/>
              </a:rPr>
              <a:t>Oktatási Igazgatóság, oktatási igazgatóhelyettes</a:t>
            </a:r>
          </a:p>
          <a:p>
            <a:pPr marL="0" indent="0" algn="l">
              <a:lnSpc>
                <a:spcPct val="120000"/>
              </a:lnSpc>
              <a:spcBef>
                <a:spcPts val="0"/>
              </a:spcBef>
              <a:buNone/>
            </a:pPr>
            <a:r>
              <a:rPr lang="hu-HU" sz="1500" b="1" i="0" dirty="0">
                <a:solidFill>
                  <a:srgbClr val="000000"/>
                </a:solidFill>
                <a:effectLst/>
                <a:latin typeface="Raleway" pitchFamily="2" charset="-18"/>
              </a:rPr>
              <a:t>Fogadó óra: </a:t>
            </a:r>
            <a:r>
              <a:rPr lang="hu-HU" sz="1500" b="0" i="0" dirty="0">
                <a:solidFill>
                  <a:srgbClr val="000000"/>
                </a:solidFill>
                <a:effectLst/>
                <a:latin typeface="Raleway" pitchFamily="2" charset="-18"/>
              </a:rPr>
              <a:t>előzetes egyeztetés alapján! </a:t>
            </a:r>
          </a:p>
          <a:p>
            <a:pPr marL="0" indent="0" algn="l">
              <a:lnSpc>
                <a:spcPct val="120000"/>
              </a:lnSpc>
              <a:spcBef>
                <a:spcPts val="0"/>
              </a:spcBef>
              <a:buNone/>
            </a:pPr>
            <a:r>
              <a:rPr lang="hu-HU" sz="1500" b="0" i="0" dirty="0">
                <a:solidFill>
                  <a:srgbClr val="000000"/>
                </a:solidFill>
                <a:effectLst/>
                <a:latin typeface="Raleway" pitchFamily="2" charset="-18"/>
              </a:rPr>
              <a:t>Veszprém,  A ép. Fsz. 6. iroda</a:t>
            </a:r>
          </a:p>
          <a:p>
            <a:pPr marL="0" indent="0" algn="l">
              <a:lnSpc>
                <a:spcPct val="120000"/>
              </a:lnSpc>
              <a:spcBef>
                <a:spcPts val="0"/>
              </a:spcBef>
              <a:buNone/>
            </a:pPr>
            <a:r>
              <a:rPr lang="hu-HU" sz="1500" b="1" i="0" dirty="0">
                <a:solidFill>
                  <a:srgbClr val="000000"/>
                </a:solidFill>
                <a:effectLst/>
                <a:latin typeface="Raleway" pitchFamily="2" charset="-18"/>
              </a:rPr>
              <a:t>Elérhetőség(</a:t>
            </a:r>
            <a:r>
              <a:rPr lang="hu-HU" sz="1500" b="1" i="0" dirty="0" err="1">
                <a:solidFill>
                  <a:srgbClr val="000000"/>
                </a:solidFill>
                <a:effectLst/>
                <a:latin typeface="Raleway" pitchFamily="2" charset="-18"/>
              </a:rPr>
              <a:t>ek</a:t>
            </a:r>
            <a:r>
              <a:rPr lang="hu-HU" sz="1500" b="1" i="0" dirty="0">
                <a:solidFill>
                  <a:srgbClr val="000000"/>
                </a:solidFill>
                <a:effectLst/>
                <a:latin typeface="Raleway" pitchFamily="2" charset="-18"/>
              </a:rPr>
              <a:t>): </a:t>
            </a:r>
            <a:r>
              <a:rPr lang="hu-HU" sz="1500" b="0" i="0" u="none" strike="noStrike" dirty="0">
                <a:solidFill>
                  <a:srgbClr val="6F0303"/>
                </a:solidFill>
                <a:effectLst/>
                <a:latin typeface="Raleway" pitchFamily="2" charset="-18"/>
                <a:hlinkClick r:id="rId3"/>
              </a:rPr>
              <a:t>oi_igh@uni-pannon.hu</a:t>
            </a:r>
            <a:r>
              <a:rPr lang="hu-HU" sz="1500" b="0" i="0" dirty="0">
                <a:solidFill>
                  <a:srgbClr val="000000"/>
                </a:solidFill>
                <a:effectLst/>
                <a:latin typeface="Raleway" pitchFamily="2" charset="-18"/>
              </a:rPr>
              <a:t> , </a:t>
            </a:r>
          </a:p>
          <a:p>
            <a:pPr marL="0" indent="0" algn="l">
              <a:lnSpc>
                <a:spcPct val="120000"/>
              </a:lnSpc>
              <a:spcBef>
                <a:spcPts val="0"/>
              </a:spcBef>
              <a:buNone/>
            </a:pPr>
            <a:r>
              <a:rPr lang="hu-HU" sz="1500" b="0" i="0" dirty="0">
                <a:solidFill>
                  <a:srgbClr val="000000"/>
                </a:solidFill>
                <a:effectLst/>
                <a:latin typeface="Raleway" pitchFamily="2" charset="-18"/>
              </a:rPr>
              <a:t>+36 88 623 - 879</a:t>
            </a:r>
          </a:p>
        </p:txBody>
      </p:sp>
      <p:sp>
        <p:nvSpPr>
          <p:cNvPr id="4" name="Tartalom helye 3">
            <a:extLst>
              <a:ext uri="{FF2B5EF4-FFF2-40B4-BE49-F238E27FC236}">
                <a16:creationId xmlns:a16="http://schemas.microsoft.com/office/drawing/2014/main" id="{0E58DAA9-1240-F3A2-6C17-D0C22A85384B}"/>
              </a:ext>
            </a:extLst>
          </p:cNvPr>
          <p:cNvSpPr>
            <a:spLocks noGrp="1"/>
          </p:cNvSpPr>
          <p:nvPr>
            <p:ph sz="half" idx="2"/>
          </p:nvPr>
        </p:nvSpPr>
        <p:spPr>
          <a:xfrm>
            <a:off x="7122160" y="1825625"/>
            <a:ext cx="4785360" cy="4351338"/>
          </a:xfrm>
        </p:spPr>
        <p:txBody>
          <a:bodyPr>
            <a:normAutofit fontScale="25000" lnSpcReduction="20000"/>
          </a:bodyPr>
          <a:lstStyle/>
          <a:p>
            <a:pPr marL="0" indent="0" algn="l">
              <a:lnSpc>
                <a:spcPct val="120000"/>
              </a:lnSpc>
              <a:spcBef>
                <a:spcPts val="0"/>
              </a:spcBef>
              <a:buNone/>
            </a:pPr>
            <a:r>
              <a:rPr lang="hu-HU" sz="5600" b="1" i="0" dirty="0">
                <a:solidFill>
                  <a:srgbClr val="000000"/>
                </a:solidFill>
                <a:effectLst/>
                <a:latin typeface="Raleway" pitchFamily="2" charset="-18"/>
              </a:rPr>
              <a:t>Név:  Németh Krisztina</a:t>
            </a:r>
          </a:p>
          <a:p>
            <a:pPr marL="0" indent="0" algn="l">
              <a:lnSpc>
                <a:spcPct val="120000"/>
              </a:lnSpc>
              <a:spcBef>
                <a:spcPts val="0"/>
              </a:spcBef>
              <a:buNone/>
            </a:pPr>
            <a:r>
              <a:rPr lang="hu-HU" sz="5600" b="1" dirty="0">
                <a:solidFill>
                  <a:srgbClr val="000000"/>
                </a:solidFill>
                <a:latin typeface="Raleway" pitchFamily="2" charset="-18"/>
              </a:rPr>
              <a:t>Kar/Beosztás:  </a:t>
            </a:r>
            <a:r>
              <a:rPr lang="hu-HU" sz="5600" dirty="0">
                <a:solidFill>
                  <a:srgbClr val="000000"/>
                </a:solidFill>
                <a:latin typeface="Raleway" pitchFamily="2" charset="-18"/>
              </a:rPr>
              <a:t>Zalaegerszegi Oktatási Igazgatóság - Oktatási referens</a:t>
            </a:r>
          </a:p>
          <a:p>
            <a:pPr marL="0" indent="0" algn="l">
              <a:lnSpc>
                <a:spcPct val="120000"/>
              </a:lnSpc>
              <a:spcBef>
                <a:spcPts val="0"/>
              </a:spcBef>
              <a:buNone/>
            </a:pPr>
            <a:r>
              <a:rPr lang="hu-HU" sz="5600" b="1" dirty="0">
                <a:solidFill>
                  <a:srgbClr val="000000"/>
                </a:solidFill>
                <a:latin typeface="Raleway" pitchFamily="2" charset="-18"/>
              </a:rPr>
              <a:t>Fogadó óra: </a:t>
            </a:r>
            <a:r>
              <a:rPr lang="hu-HU" sz="5600" b="0" i="0" dirty="0">
                <a:solidFill>
                  <a:srgbClr val="000000"/>
                </a:solidFill>
                <a:effectLst/>
                <a:latin typeface="Raleway" pitchFamily="2" charset="-18"/>
              </a:rPr>
              <a:t>előzetes egyeztetés alapján! </a:t>
            </a:r>
          </a:p>
          <a:p>
            <a:pPr marL="0" indent="0" algn="l">
              <a:lnSpc>
                <a:spcPct val="120000"/>
              </a:lnSpc>
              <a:spcBef>
                <a:spcPts val="0"/>
              </a:spcBef>
              <a:buNone/>
            </a:pPr>
            <a:r>
              <a:rPr lang="hu-HU" sz="5600" dirty="0">
                <a:solidFill>
                  <a:srgbClr val="000000"/>
                </a:solidFill>
                <a:latin typeface="Raleway" pitchFamily="2" charset="-18"/>
              </a:rPr>
              <a:t>Zalaegerszeg </a:t>
            </a:r>
            <a:r>
              <a:rPr lang="hu-HU" sz="5600" dirty="0" err="1">
                <a:solidFill>
                  <a:srgbClr val="000000"/>
                </a:solidFill>
                <a:latin typeface="Raleway" pitchFamily="2" charset="-18"/>
              </a:rPr>
              <a:t>Gasparich</a:t>
            </a:r>
            <a:r>
              <a:rPr lang="hu-HU" sz="5600" dirty="0">
                <a:solidFill>
                  <a:srgbClr val="000000"/>
                </a:solidFill>
                <a:latin typeface="Raleway" pitchFamily="2" charset="-18"/>
              </a:rPr>
              <a:t> M. u. 18/A (F épület - Innovációs és Tudásközpont - földszint 038.)</a:t>
            </a:r>
          </a:p>
          <a:p>
            <a:pPr marL="0" indent="0" algn="l">
              <a:lnSpc>
                <a:spcPct val="120000"/>
              </a:lnSpc>
              <a:spcBef>
                <a:spcPts val="0"/>
              </a:spcBef>
              <a:buNone/>
            </a:pPr>
            <a:r>
              <a:rPr lang="hu-HU" sz="5600" b="1" dirty="0">
                <a:solidFill>
                  <a:srgbClr val="000000"/>
                </a:solidFill>
                <a:latin typeface="Raleway" pitchFamily="2" charset="-18"/>
              </a:rPr>
              <a:t>Elérhetőség(</a:t>
            </a:r>
            <a:r>
              <a:rPr lang="hu-HU" sz="5600" b="1" dirty="0" err="1">
                <a:solidFill>
                  <a:srgbClr val="000000"/>
                </a:solidFill>
                <a:latin typeface="Raleway" pitchFamily="2" charset="-18"/>
              </a:rPr>
              <a:t>ek</a:t>
            </a:r>
            <a:r>
              <a:rPr lang="hu-HU" sz="5600" b="1" dirty="0">
                <a:solidFill>
                  <a:srgbClr val="000000"/>
                </a:solidFill>
                <a:latin typeface="Raleway" pitchFamily="2" charset="-18"/>
              </a:rPr>
              <a:t>):  </a:t>
            </a:r>
            <a:r>
              <a:rPr lang="hu-HU" sz="5600" dirty="0">
                <a:solidFill>
                  <a:srgbClr val="000000"/>
                </a:solidFill>
                <a:latin typeface="Raleway" pitchFamily="2" charset="-18"/>
                <a:hlinkClick r:id="rId4"/>
              </a:rPr>
              <a:t>nemeth.krisztina@zek.uni-pannon.hu</a:t>
            </a:r>
            <a:r>
              <a:rPr lang="hu-HU" sz="5600" dirty="0">
                <a:solidFill>
                  <a:srgbClr val="000000"/>
                </a:solidFill>
                <a:latin typeface="Raleway" pitchFamily="2" charset="-18"/>
              </a:rPr>
              <a:t> , </a:t>
            </a:r>
          </a:p>
          <a:p>
            <a:pPr marL="0" indent="0" algn="l">
              <a:lnSpc>
                <a:spcPct val="120000"/>
              </a:lnSpc>
              <a:spcBef>
                <a:spcPts val="0"/>
              </a:spcBef>
              <a:buNone/>
            </a:pPr>
            <a:r>
              <a:rPr lang="hu-HU" sz="5600" i="0" dirty="0">
                <a:solidFill>
                  <a:srgbClr val="000000"/>
                </a:solidFill>
                <a:effectLst/>
                <a:latin typeface="Raleway" pitchFamily="2" charset="-18"/>
              </a:rPr>
              <a:t>+36 92 509 - 949</a:t>
            </a:r>
          </a:p>
          <a:p>
            <a:pPr marL="0" indent="0" algn="l">
              <a:lnSpc>
                <a:spcPct val="120000"/>
              </a:lnSpc>
              <a:spcBef>
                <a:spcPts val="0"/>
              </a:spcBef>
              <a:buNone/>
            </a:pPr>
            <a:endParaRPr lang="hu-HU" sz="4900" b="1" dirty="0">
              <a:solidFill>
                <a:srgbClr val="000000"/>
              </a:solidFill>
              <a:latin typeface="Raleway" pitchFamily="2" charset="-18"/>
            </a:endParaRPr>
          </a:p>
          <a:p>
            <a:pPr marL="0" indent="0" algn="l">
              <a:lnSpc>
                <a:spcPct val="120000"/>
              </a:lnSpc>
              <a:spcBef>
                <a:spcPts val="0"/>
              </a:spcBef>
              <a:buNone/>
            </a:pPr>
            <a:endParaRPr lang="hu-HU" sz="4900" b="1" i="0" dirty="0">
              <a:solidFill>
                <a:srgbClr val="000000"/>
              </a:solidFill>
              <a:effectLst/>
              <a:latin typeface="Raleway" pitchFamily="2" charset="-18"/>
            </a:endParaRPr>
          </a:p>
          <a:p>
            <a:pPr marL="0" indent="0" algn="l">
              <a:lnSpc>
                <a:spcPct val="120000"/>
              </a:lnSpc>
              <a:spcBef>
                <a:spcPts val="0"/>
              </a:spcBef>
              <a:buNone/>
            </a:pPr>
            <a:endParaRPr lang="hu-HU" sz="4900" b="1" i="0" dirty="0">
              <a:solidFill>
                <a:srgbClr val="000000"/>
              </a:solidFill>
              <a:effectLst/>
              <a:latin typeface="Raleway" pitchFamily="2" charset="-18"/>
            </a:endParaRPr>
          </a:p>
          <a:p>
            <a:pPr marL="0" indent="0" algn="l">
              <a:lnSpc>
                <a:spcPct val="120000"/>
              </a:lnSpc>
              <a:spcBef>
                <a:spcPts val="0"/>
              </a:spcBef>
              <a:buNone/>
            </a:pPr>
            <a:r>
              <a:rPr lang="hu-HU" sz="5600" b="1" i="0" dirty="0">
                <a:solidFill>
                  <a:srgbClr val="000000"/>
                </a:solidFill>
                <a:effectLst/>
                <a:latin typeface="Raleway" pitchFamily="2" charset="-18"/>
              </a:rPr>
              <a:t>Név: Varga Dévald Olivér</a:t>
            </a:r>
          </a:p>
          <a:p>
            <a:pPr marL="0" indent="0" algn="l">
              <a:lnSpc>
                <a:spcPct val="120000"/>
              </a:lnSpc>
              <a:spcBef>
                <a:spcPts val="0"/>
              </a:spcBef>
              <a:buNone/>
            </a:pPr>
            <a:r>
              <a:rPr lang="hu-HU" sz="5600" b="1" i="0" dirty="0">
                <a:solidFill>
                  <a:srgbClr val="000000"/>
                </a:solidFill>
                <a:effectLst/>
                <a:latin typeface="Raleway" pitchFamily="2" charset="-18"/>
              </a:rPr>
              <a:t>Kar/Beosztás: </a:t>
            </a:r>
            <a:r>
              <a:rPr lang="hu-HU" sz="5600" b="0" i="0" dirty="0">
                <a:solidFill>
                  <a:srgbClr val="000000"/>
                </a:solidFill>
                <a:effectLst/>
                <a:latin typeface="Raleway" pitchFamily="2" charset="-18"/>
              </a:rPr>
              <a:t>Egyetemi Hallgatói Önkormányzat, delegált hallgató</a:t>
            </a:r>
          </a:p>
          <a:p>
            <a:pPr marL="0" indent="0" algn="l">
              <a:lnSpc>
                <a:spcPct val="120000"/>
              </a:lnSpc>
              <a:spcBef>
                <a:spcPts val="0"/>
              </a:spcBef>
              <a:buNone/>
            </a:pPr>
            <a:r>
              <a:rPr lang="hu-HU" sz="5600" b="1" i="0" dirty="0">
                <a:solidFill>
                  <a:srgbClr val="000000"/>
                </a:solidFill>
                <a:effectLst/>
                <a:latin typeface="Raleway" pitchFamily="2" charset="-18"/>
              </a:rPr>
              <a:t>Elérhetőség(</a:t>
            </a:r>
            <a:r>
              <a:rPr lang="hu-HU" sz="5600" b="1" i="0" dirty="0" err="1">
                <a:solidFill>
                  <a:srgbClr val="000000"/>
                </a:solidFill>
                <a:effectLst/>
                <a:latin typeface="Raleway" pitchFamily="2" charset="-18"/>
              </a:rPr>
              <a:t>ek</a:t>
            </a:r>
            <a:r>
              <a:rPr lang="hu-HU" sz="5600" b="1" i="0" dirty="0">
                <a:solidFill>
                  <a:srgbClr val="000000"/>
                </a:solidFill>
                <a:effectLst/>
                <a:latin typeface="Raleway" pitchFamily="2" charset="-18"/>
              </a:rPr>
              <a:t>):</a:t>
            </a:r>
            <a:r>
              <a:rPr lang="hu-HU" sz="5600" b="0" i="0" dirty="0">
                <a:solidFill>
                  <a:srgbClr val="000000"/>
                </a:solidFill>
                <a:effectLst/>
                <a:latin typeface="Raleway" pitchFamily="2" charset="-18"/>
              </a:rPr>
              <a:t> vargadevaldoliver@hok.uni-pannon.hu </a:t>
            </a:r>
          </a:p>
          <a:p>
            <a:pPr marL="0" indent="0" algn="l">
              <a:lnSpc>
                <a:spcPct val="120000"/>
              </a:lnSpc>
              <a:spcBef>
                <a:spcPts val="0"/>
              </a:spcBef>
              <a:buNone/>
            </a:pPr>
            <a:endParaRPr lang="hu-HU" sz="5600" b="0" i="0" dirty="0">
              <a:solidFill>
                <a:srgbClr val="000000"/>
              </a:solidFill>
              <a:effectLst/>
              <a:latin typeface="Raleway" pitchFamily="2" charset="-18"/>
            </a:endParaRPr>
          </a:p>
          <a:p>
            <a:pPr marL="0" indent="0" algn="l">
              <a:lnSpc>
                <a:spcPct val="120000"/>
              </a:lnSpc>
              <a:spcBef>
                <a:spcPts val="0"/>
              </a:spcBef>
              <a:buNone/>
            </a:pPr>
            <a:r>
              <a:rPr lang="hu-HU" sz="5600" b="1" i="0" dirty="0">
                <a:solidFill>
                  <a:srgbClr val="000000"/>
                </a:solidFill>
                <a:effectLst/>
                <a:latin typeface="Raleway" pitchFamily="2" charset="-18"/>
              </a:rPr>
              <a:t>Név: </a:t>
            </a:r>
            <a:r>
              <a:rPr lang="hu-HU" sz="5600" b="1" dirty="0" err="1">
                <a:solidFill>
                  <a:srgbClr val="000000"/>
                </a:solidFill>
                <a:latin typeface="Raleway" pitchFamily="2" charset="-18"/>
              </a:rPr>
              <a:t>Gyenti</a:t>
            </a:r>
            <a:r>
              <a:rPr lang="hu-HU" sz="5600" b="1" dirty="0">
                <a:solidFill>
                  <a:srgbClr val="000000"/>
                </a:solidFill>
                <a:latin typeface="Raleway" pitchFamily="2" charset="-18"/>
              </a:rPr>
              <a:t> Kristóf</a:t>
            </a:r>
            <a:endParaRPr lang="hu-HU" sz="5600" b="0" i="0" dirty="0">
              <a:solidFill>
                <a:srgbClr val="000000"/>
              </a:solidFill>
              <a:effectLst/>
              <a:latin typeface="Raleway" pitchFamily="2" charset="-18"/>
            </a:endParaRPr>
          </a:p>
          <a:p>
            <a:pPr marL="0" indent="0" algn="l">
              <a:lnSpc>
                <a:spcPct val="120000"/>
              </a:lnSpc>
              <a:spcBef>
                <a:spcPts val="0"/>
              </a:spcBef>
              <a:buNone/>
            </a:pPr>
            <a:r>
              <a:rPr lang="hu-HU" sz="5600" b="1" i="0" dirty="0">
                <a:solidFill>
                  <a:srgbClr val="000000"/>
                </a:solidFill>
                <a:effectLst/>
                <a:latin typeface="Raleway" pitchFamily="2" charset="-18"/>
              </a:rPr>
              <a:t>Kar/Beosztás: </a:t>
            </a:r>
            <a:r>
              <a:rPr lang="hu-HU" sz="5600" b="0" i="0" dirty="0">
                <a:solidFill>
                  <a:srgbClr val="000000"/>
                </a:solidFill>
                <a:effectLst/>
                <a:latin typeface="Raleway" pitchFamily="2" charset="-18"/>
              </a:rPr>
              <a:t>Egyetemi Hallgatói Önkormányzat, delegált hallgató</a:t>
            </a:r>
          </a:p>
          <a:p>
            <a:pPr marL="0" indent="0" algn="l">
              <a:lnSpc>
                <a:spcPct val="120000"/>
              </a:lnSpc>
              <a:spcBef>
                <a:spcPts val="0"/>
              </a:spcBef>
              <a:buNone/>
            </a:pPr>
            <a:r>
              <a:rPr lang="hu-HU" sz="5600" b="1" i="0" dirty="0">
                <a:solidFill>
                  <a:srgbClr val="000000"/>
                </a:solidFill>
                <a:effectLst/>
                <a:latin typeface="Raleway" pitchFamily="2" charset="-18"/>
              </a:rPr>
              <a:t>Elérhetőség(</a:t>
            </a:r>
            <a:r>
              <a:rPr lang="hu-HU" sz="5600" b="1" i="0" dirty="0" err="1">
                <a:solidFill>
                  <a:srgbClr val="000000"/>
                </a:solidFill>
                <a:effectLst/>
                <a:latin typeface="Raleway" pitchFamily="2" charset="-18"/>
              </a:rPr>
              <a:t>ek</a:t>
            </a:r>
            <a:r>
              <a:rPr lang="hu-HU" sz="5600" b="1" i="0" dirty="0">
                <a:solidFill>
                  <a:srgbClr val="000000"/>
                </a:solidFill>
                <a:effectLst/>
                <a:latin typeface="Raleway" pitchFamily="2" charset="-18"/>
              </a:rPr>
              <a:t>):</a:t>
            </a:r>
            <a:r>
              <a:rPr lang="hu-HU" sz="5600" dirty="0">
                <a:solidFill>
                  <a:srgbClr val="000000"/>
                </a:solidFill>
                <a:latin typeface="Raleway" pitchFamily="2" charset="-18"/>
              </a:rPr>
              <a:t> </a:t>
            </a:r>
            <a:r>
              <a:rPr lang="hu-HU" sz="5600" b="0" i="0" dirty="0">
                <a:solidFill>
                  <a:schemeClr val="bg1"/>
                </a:solidFill>
                <a:effectLst/>
                <a:latin typeface="Raleway" pitchFamily="2" charset="-18"/>
                <a:hlinkClick r:id="rId5">
                  <a:extLst>
                    <a:ext uri="{A12FA001-AC4F-418D-AE19-62706E023703}">
                      <ahyp:hlinkClr xmlns:ahyp="http://schemas.microsoft.com/office/drawing/2018/hyperlinkcolor" val="tx"/>
                    </a:ext>
                  </a:extLst>
                </a:hlinkClick>
              </a:rPr>
              <a:t>gyentikristof@hok.uni-pannon.hu</a:t>
            </a:r>
            <a:r>
              <a:rPr lang="hu-HU" sz="5600" b="0" i="0" dirty="0">
                <a:solidFill>
                  <a:schemeClr val="bg1"/>
                </a:solidFill>
                <a:effectLst/>
                <a:latin typeface="Raleway" pitchFamily="2" charset="-18"/>
              </a:rPr>
              <a:t> </a:t>
            </a:r>
          </a:p>
        </p:txBody>
      </p:sp>
      <p:sp>
        <p:nvSpPr>
          <p:cNvPr id="5" name="Dia számának helye 4">
            <a:extLst>
              <a:ext uri="{FF2B5EF4-FFF2-40B4-BE49-F238E27FC236}">
                <a16:creationId xmlns:a16="http://schemas.microsoft.com/office/drawing/2014/main" id="{CB9407B6-DDC8-72CC-56FD-E607D926E40C}"/>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6</a:t>
            </a:fld>
            <a:endParaRPr lang="hu-HU" b="1" dirty="0">
              <a:solidFill>
                <a:schemeClr val="tx1"/>
              </a:solidFill>
            </a:endParaRPr>
          </a:p>
        </p:txBody>
      </p:sp>
      <p:pic>
        <p:nvPicPr>
          <p:cNvPr id="6" name="Tartalom helye 4">
            <a:extLst>
              <a:ext uri="{FF2B5EF4-FFF2-40B4-BE49-F238E27FC236}">
                <a16:creationId xmlns:a16="http://schemas.microsoft.com/office/drawing/2014/main" id="{0C201C34-EC3A-A60A-2AC2-B03F931BFA6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pic>
        <p:nvPicPr>
          <p:cNvPr id="10" name="Kép 9" descr="PEHÖK mellette zöld amőba narancs tappancsokkal.">
            <a:extLst>
              <a:ext uri="{FF2B5EF4-FFF2-40B4-BE49-F238E27FC236}">
                <a16:creationId xmlns:a16="http://schemas.microsoft.com/office/drawing/2014/main" id="{4845819C-07BD-700D-BC4C-72FAE812B55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94450" y="4125649"/>
            <a:ext cx="955419" cy="900000"/>
          </a:xfrm>
          <a:prstGeom prst="rect">
            <a:avLst/>
          </a:prstGeom>
        </p:spPr>
      </p:pic>
      <p:pic>
        <p:nvPicPr>
          <p:cNvPr id="11" name="Kép 10">
            <a:extLst>
              <a:ext uri="{FF2B5EF4-FFF2-40B4-BE49-F238E27FC236}">
                <a16:creationId xmlns:a16="http://schemas.microsoft.com/office/drawing/2014/main" id="{BE758D59-C9A0-6ED4-210B-A355E7B32FD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22160" y="5205036"/>
            <a:ext cx="955419" cy="900000"/>
          </a:xfrm>
          <a:prstGeom prst="rect">
            <a:avLst/>
          </a:prstGeom>
        </p:spPr>
      </p:pic>
      <p:grpSp>
        <p:nvGrpSpPr>
          <p:cNvPr id="18" name="Csoportba foglalás 17">
            <a:extLst>
              <a:ext uri="{FF2B5EF4-FFF2-40B4-BE49-F238E27FC236}">
                <a16:creationId xmlns:a16="http://schemas.microsoft.com/office/drawing/2014/main" id="{6C67D4DC-1E7F-1B75-C76D-08398A6425DC}"/>
              </a:ext>
            </a:extLst>
          </p:cNvPr>
          <p:cNvGrpSpPr/>
          <p:nvPr/>
        </p:nvGrpSpPr>
        <p:grpSpPr>
          <a:xfrm>
            <a:off x="334440" y="1825625"/>
            <a:ext cx="900000" cy="1551147"/>
            <a:chOff x="334440" y="1825625"/>
            <a:chExt cx="900000" cy="1551147"/>
          </a:xfrm>
        </p:grpSpPr>
        <p:pic>
          <p:nvPicPr>
            <p:cNvPr id="8" name="Kép 7" descr="Pannon Egyetem Nagykanizsa felirat kékkel.">
              <a:extLst>
                <a:ext uri="{FF2B5EF4-FFF2-40B4-BE49-F238E27FC236}">
                  <a16:creationId xmlns:a16="http://schemas.microsoft.com/office/drawing/2014/main" id="{DE9AC449-2458-7599-4B6B-98FE4C39E3F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4440" y="1825625"/>
              <a:ext cx="900000" cy="900000"/>
            </a:xfrm>
            <a:prstGeom prst="rect">
              <a:avLst/>
            </a:prstGeom>
          </p:spPr>
        </p:pic>
        <p:pic>
          <p:nvPicPr>
            <p:cNvPr id="12" name="Kép 11" descr="A képen Emberi arc, személy, ruházat, nyakörv látható&#10;&#10;Automatikusan generált leírás">
              <a:extLst>
                <a:ext uri="{FF2B5EF4-FFF2-40B4-BE49-F238E27FC236}">
                  <a16:creationId xmlns:a16="http://schemas.microsoft.com/office/drawing/2014/main" id="{CADEF02F-4EC7-68C1-E1CB-2467319A370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07044" y="2537972"/>
              <a:ext cx="733387" cy="838800"/>
            </a:xfrm>
            <a:prstGeom prst="rect">
              <a:avLst/>
            </a:prstGeom>
          </p:spPr>
        </p:pic>
      </p:grpSp>
      <p:grpSp>
        <p:nvGrpSpPr>
          <p:cNvPr id="19" name="Csoportba foglalás 18">
            <a:extLst>
              <a:ext uri="{FF2B5EF4-FFF2-40B4-BE49-F238E27FC236}">
                <a16:creationId xmlns:a16="http://schemas.microsoft.com/office/drawing/2014/main" id="{2B240E96-F962-971B-1F0A-A4FDD2109FF3}"/>
              </a:ext>
            </a:extLst>
          </p:cNvPr>
          <p:cNvGrpSpPr/>
          <p:nvPr/>
        </p:nvGrpSpPr>
        <p:grpSpPr>
          <a:xfrm>
            <a:off x="349679" y="4192411"/>
            <a:ext cx="913314" cy="1854001"/>
            <a:chOff x="349679" y="4192411"/>
            <a:chExt cx="913314" cy="1854001"/>
          </a:xfrm>
        </p:grpSpPr>
        <p:pic>
          <p:nvPicPr>
            <p:cNvPr id="13" name="Kép 12" descr="Az egyetem fekete-fehér címere, alul szalagban Universitas Pannonica, felette egy 3 tornyú vár, mely felett egy nyitott könyv benne V és P betű.">
              <a:extLst>
                <a:ext uri="{FF2B5EF4-FFF2-40B4-BE49-F238E27FC236}">
                  <a16:creationId xmlns:a16="http://schemas.microsoft.com/office/drawing/2014/main" id="{448068F7-5E92-89B5-B8DC-2D058C7CD77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49679" y="4192411"/>
              <a:ext cx="913314" cy="900000"/>
            </a:xfrm>
            <a:prstGeom prst="rect">
              <a:avLst/>
            </a:prstGeom>
          </p:spPr>
        </p:pic>
        <p:pic>
          <p:nvPicPr>
            <p:cNvPr id="15" name="Kép 14" descr="A képen Emberi arc, személy, portré, Divatkiegészítő látható&#10;&#10;Automatikusan generált leírás">
              <a:extLst>
                <a:ext uri="{FF2B5EF4-FFF2-40B4-BE49-F238E27FC236}">
                  <a16:creationId xmlns:a16="http://schemas.microsoft.com/office/drawing/2014/main" id="{0A787DEE-FD4F-B4FC-7229-C7B8E79768C6}"/>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376"/>
            <a:stretch/>
          </p:blipFill>
          <p:spPr>
            <a:xfrm flipH="1">
              <a:off x="431052" y="5205036"/>
              <a:ext cx="750568" cy="841376"/>
            </a:xfrm>
            <a:prstGeom prst="rect">
              <a:avLst/>
            </a:prstGeom>
          </p:spPr>
        </p:pic>
      </p:grpSp>
      <p:grpSp>
        <p:nvGrpSpPr>
          <p:cNvPr id="20" name="Csoportba foglalás 19">
            <a:extLst>
              <a:ext uri="{FF2B5EF4-FFF2-40B4-BE49-F238E27FC236}">
                <a16:creationId xmlns:a16="http://schemas.microsoft.com/office/drawing/2014/main" id="{649831D3-60CB-FF72-D959-3E266FCC5EAB}"/>
              </a:ext>
            </a:extLst>
          </p:cNvPr>
          <p:cNvGrpSpPr/>
          <p:nvPr/>
        </p:nvGrpSpPr>
        <p:grpSpPr>
          <a:xfrm>
            <a:off x="6222160" y="1811614"/>
            <a:ext cx="900000" cy="1633613"/>
            <a:chOff x="6222160" y="1811614"/>
            <a:chExt cx="900000" cy="1633613"/>
          </a:xfrm>
        </p:grpSpPr>
        <p:pic>
          <p:nvPicPr>
            <p:cNvPr id="9" name="Kép 8" descr="P Z K betűk kékkel, a Z betű körül zöld négyzet. ">
              <a:extLst>
                <a:ext uri="{FF2B5EF4-FFF2-40B4-BE49-F238E27FC236}">
                  <a16:creationId xmlns:a16="http://schemas.microsoft.com/office/drawing/2014/main" id="{CA71F95F-25B7-FDEA-A478-C42C84A39AE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222160" y="1811614"/>
              <a:ext cx="900000" cy="900000"/>
            </a:xfrm>
            <a:prstGeom prst="rect">
              <a:avLst/>
            </a:prstGeom>
          </p:spPr>
        </p:pic>
        <p:pic>
          <p:nvPicPr>
            <p:cNvPr id="17" name="Kép 16" descr="A képen Emberi arc, személy, portré, ruházat látható&#10;&#10;Automatikusan generált leírás">
              <a:extLst>
                <a:ext uri="{FF2B5EF4-FFF2-40B4-BE49-F238E27FC236}">
                  <a16:creationId xmlns:a16="http://schemas.microsoft.com/office/drawing/2014/main" id="{EE0B0460-3771-AE2C-1C93-2058B35A846E}"/>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6321416" y="2584319"/>
              <a:ext cx="701485" cy="860908"/>
            </a:xfrm>
            <a:prstGeom prst="rect">
              <a:avLst/>
            </a:prstGeom>
          </p:spPr>
        </p:pic>
      </p:grpSp>
    </p:spTree>
    <p:extLst>
      <p:ext uri="{BB962C8B-B14F-4D97-AF65-F5344CB8AC3E}">
        <p14:creationId xmlns:p14="http://schemas.microsoft.com/office/powerpoint/2010/main" val="4113006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A SAS bizottság feladata</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549178"/>
            <a:ext cx="10626090" cy="4351338"/>
          </a:xfrm>
        </p:spPr>
        <p:txBody>
          <a:bodyPr>
            <a:normAutofit/>
          </a:bodyPr>
          <a:lstStyle/>
          <a:p>
            <a:pPr>
              <a:lnSpc>
                <a:spcPct val="110000"/>
              </a:lnSpc>
              <a:spcBef>
                <a:spcPts val="0"/>
              </a:spcBef>
            </a:pPr>
            <a:r>
              <a:rPr lang="hu-HU" sz="2200" dirty="0">
                <a:latin typeface="Raleway" pitchFamily="2" charset="-18"/>
              </a:rPr>
              <a:t>Felméri a sajátos szükségletű hallgatók oktatásával kapcsolatos igényeket hallgatói és oktatói oldalról egyaránt, és koordinálja a szükséges feltételek biztosítását.</a:t>
            </a:r>
          </a:p>
          <a:p>
            <a:pPr>
              <a:lnSpc>
                <a:spcPct val="110000"/>
              </a:lnSpc>
              <a:spcBef>
                <a:spcPts val="0"/>
              </a:spcBef>
            </a:pPr>
            <a:r>
              <a:rPr lang="hu-HU" sz="2200" dirty="0">
                <a:latin typeface="Raleway" pitchFamily="2" charset="-18"/>
              </a:rPr>
              <a:t>Elbírálja és gondozza a sajátos szükségletű hallgatók segítségnyújtására, mentességre és kedvezményekre irányuló kérelmeit, illetve – azok elutasítása esetén – útmutatással szolgál az alternatív megoldási lehetőségeket illetően.</a:t>
            </a:r>
          </a:p>
          <a:p>
            <a:pPr>
              <a:lnSpc>
                <a:spcPct val="110000"/>
              </a:lnSpc>
              <a:spcBef>
                <a:spcPts val="0"/>
              </a:spcBef>
            </a:pPr>
            <a:r>
              <a:rPr lang="hu-HU" sz="2200" dirty="0">
                <a:latin typeface="Raleway" pitchFamily="2" charset="-18"/>
              </a:rPr>
              <a:t>Határozatba foglalja a sajátos szükségletű hallgatóknak adható kedvezményeket.</a:t>
            </a:r>
          </a:p>
          <a:p>
            <a:pPr>
              <a:lnSpc>
                <a:spcPct val="110000"/>
              </a:lnSpc>
              <a:spcBef>
                <a:spcPts val="0"/>
              </a:spcBef>
            </a:pPr>
            <a:r>
              <a:rPr lang="hu-HU" sz="2200" dirty="0">
                <a:latin typeface="Raleway" pitchFamily="2" charset="-18"/>
              </a:rPr>
              <a:t>Együttműködve a PEHÖK-kel és a segítő hallgatói csoportok tagjaival, elősegíti a sajátos szükségletű hallgatók egyetemi életbe való (szabadidős, kulturális, sport programok) bekapcsolódását.</a:t>
            </a: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874590" y="216694"/>
            <a:ext cx="1761277" cy="1332484"/>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7</a:t>
            </a:fld>
            <a:endParaRPr lang="hu-HU" b="1" dirty="0">
              <a:solidFill>
                <a:schemeClr val="tx1"/>
              </a:solidFill>
            </a:endParaRPr>
          </a:p>
        </p:txBody>
      </p:sp>
    </p:spTree>
    <p:extLst>
      <p:ext uri="{BB962C8B-B14F-4D97-AF65-F5344CB8AC3E}">
        <p14:creationId xmlns:p14="http://schemas.microsoft.com/office/powerpoint/2010/main" val="1725128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Fogalmak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451567"/>
            <a:ext cx="10626090" cy="5030787"/>
          </a:xfrm>
        </p:spPr>
        <p:txBody>
          <a:bodyPr>
            <a:normAutofit/>
          </a:bodyPr>
          <a:lstStyle/>
          <a:p>
            <a:pPr marL="0" indent="0" algn="just">
              <a:lnSpc>
                <a:spcPct val="100000"/>
              </a:lnSpc>
              <a:spcBef>
                <a:spcPts val="0"/>
              </a:spcBef>
              <a:buNone/>
              <a:tabLst>
                <a:tab pos="5671185" algn="l"/>
              </a:tabLst>
            </a:pPr>
            <a:r>
              <a:rPr lang="hu-HU" sz="2000" b="1" dirty="0">
                <a:effectLst/>
                <a:latin typeface="Raleway" pitchFamily="2" charset="-18"/>
                <a:ea typeface="Times New Roman" panose="02020603050405020304" pitchFamily="18" charset="0"/>
                <a:cs typeface="Times New Roman" panose="02020603050405020304" pitchFamily="18" charset="0"/>
              </a:rPr>
              <a:t>2011. évi CXC. törvény a nemzeti köznevelésről (</a:t>
            </a:r>
            <a:r>
              <a:rPr lang="hu-HU" sz="2000" b="1" dirty="0" err="1">
                <a:effectLst/>
                <a:latin typeface="Raleway" pitchFamily="2" charset="-18"/>
                <a:ea typeface="Times New Roman" panose="02020603050405020304" pitchFamily="18" charset="0"/>
                <a:cs typeface="Times New Roman" panose="02020603050405020304" pitchFamily="18" charset="0"/>
              </a:rPr>
              <a:t>Köznev</a:t>
            </a:r>
            <a:r>
              <a:rPr lang="hu-HU" sz="2000" b="1" dirty="0">
                <a:effectLst/>
                <a:latin typeface="Raleway" pitchFamily="2" charset="-18"/>
                <a:ea typeface="Times New Roman" panose="02020603050405020304" pitchFamily="18" charset="0"/>
                <a:cs typeface="Times New Roman" panose="02020603050405020304" pitchFamily="18" charset="0"/>
              </a:rPr>
              <a:t>. tv.)</a:t>
            </a:r>
            <a:endParaRPr lang="hu-HU" sz="2000" dirty="0">
              <a:effectLst/>
              <a:latin typeface="Raleway" pitchFamily="2" charset="-18"/>
              <a:ea typeface="Times New Roman" panose="02020603050405020304" pitchFamily="18" charset="0"/>
              <a:cs typeface="Times New Roman" panose="02020603050405020304" pitchFamily="18" charset="0"/>
            </a:endParaRPr>
          </a:p>
          <a:p>
            <a:pPr marL="0" indent="0" algn="just">
              <a:lnSpc>
                <a:spcPct val="100000"/>
              </a:lnSpc>
              <a:spcBef>
                <a:spcPts val="0"/>
              </a:spcBef>
              <a:buNone/>
              <a:tabLst>
                <a:tab pos="5671185" algn="l"/>
              </a:tabLst>
            </a:pPr>
            <a:r>
              <a:rPr lang="hu-HU" sz="2000" b="1" dirty="0">
                <a:effectLst/>
                <a:latin typeface="Raleway" pitchFamily="2" charset="-18"/>
                <a:ea typeface="Times New Roman" panose="02020603050405020304" pitchFamily="18" charset="0"/>
                <a:cs typeface="Times New Roman" panose="02020603050405020304" pitchFamily="18" charset="0"/>
              </a:rPr>
              <a:t>4. § 3. alpont </a:t>
            </a:r>
            <a:r>
              <a:rPr lang="hu-HU" sz="2000" dirty="0">
                <a:effectLst/>
                <a:latin typeface="Raleway" pitchFamily="2" charset="-18"/>
                <a:ea typeface="Times New Roman" panose="02020603050405020304" pitchFamily="18" charset="0"/>
                <a:cs typeface="Times New Roman" panose="02020603050405020304" pitchFamily="18" charset="0"/>
              </a:rPr>
              <a:t>E törvény alkalmazásában </a:t>
            </a:r>
            <a:r>
              <a:rPr lang="hu-HU" sz="2000" b="1" dirty="0">
                <a:effectLst/>
                <a:latin typeface="Raleway" pitchFamily="2" charset="-18"/>
                <a:ea typeface="Times New Roman" panose="02020603050405020304" pitchFamily="18" charset="0"/>
                <a:cs typeface="Times New Roman" panose="02020603050405020304" pitchFamily="18" charset="0"/>
              </a:rPr>
              <a:t>beilleszkedési, tanulási, magatartási nehézséggel</a:t>
            </a:r>
            <a:r>
              <a:rPr lang="hu-HU" sz="2000" dirty="0">
                <a:effectLst/>
                <a:latin typeface="Raleway" pitchFamily="2" charset="-18"/>
                <a:ea typeface="Times New Roman" panose="02020603050405020304" pitchFamily="18" charset="0"/>
                <a:cs typeface="Times New Roman" panose="02020603050405020304" pitchFamily="18" charset="0"/>
              </a:rPr>
              <a:t> küzdő gyermek, tanuló: az a különleges bánásmódot igénylő gyermek, tanuló, aki a szakértői bizottság szakértői véleménye alapján az életkorához viszonyítottan jelentősen </a:t>
            </a:r>
            <a:r>
              <a:rPr lang="hu-HU" sz="2000" dirty="0" err="1">
                <a:effectLst/>
                <a:latin typeface="Raleway" pitchFamily="2" charset="-18"/>
                <a:ea typeface="Times New Roman" panose="02020603050405020304" pitchFamily="18" charset="0"/>
                <a:cs typeface="Times New Roman" panose="02020603050405020304" pitchFamily="18" charset="0"/>
              </a:rPr>
              <a:t>alulteljesít</a:t>
            </a:r>
            <a:r>
              <a:rPr lang="hu-HU" sz="2000" dirty="0">
                <a:effectLst/>
                <a:latin typeface="Raleway" pitchFamily="2" charset="-18"/>
                <a:ea typeface="Times New Roman" panose="02020603050405020304" pitchFamily="18" charset="0"/>
                <a:cs typeface="Times New Roman" panose="02020603050405020304" pitchFamily="18" charset="0"/>
              </a:rPr>
              <a:t>, társas kapcsolati problémákkal, tanulási, magatartásszabályozási hiányosságokkal küzd, közösségbe való beilleszkedése, továbbá személyiségfejlődése nehezített vagy sajátos tendenciákat mutat, </a:t>
            </a:r>
            <a:r>
              <a:rPr lang="hu-HU" sz="2000" b="1" dirty="0">
                <a:effectLst/>
                <a:latin typeface="Raleway" pitchFamily="2" charset="-18"/>
                <a:ea typeface="Times New Roman" panose="02020603050405020304" pitchFamily="18" charset="0"/>
                <a:cs typeface="Times New Roman" panose="02020603050405020304" pitchFamily="18" charset="0"/>
              </a:rPr>
              <a:t>de nem minősül sajátos nevelési igényűnek.</a:t>
            </a:r>
          </a:p>
          <a:p>
            <a:pPr marL="0" indent="0" algn="just">
              <a:lnSpc>
                <a:spcPct val="100000"/>
              </a:lnSpc>
              <a:spcBef>
                <a:spcPts val="0"/>
              </a:spcBef>
              <a:buNone/>
              <a:tabLst>
                <a:tab pos="5671185" algn="l"/>
              </a:tabLst>
            </a:pPr>
            <a:endParaRPr lang="hu-HU" sz="2000" dirty="0">
              <a:latin typeface="Raleway" pitchFamily="2" charset="-18"/>
              <a:cs typeface="Times New Roman" panose="02020603050405020304" pitchFamily="18" charset="0"/>
            </a:endParaRPr>
          </a:p>
          <a:p>
            <a:pPr marL="0" indent="0" algn="just">
              <a:lnSpc>
                <a:spcPct val="100000"/>
              </a:lnSpc>
              <a:spcBef>
                <a:spcPts val="0"/>
              </a:spcBef>
              <a:buNone/>
              <a:tabLst>
                <a:tab pos="5671185" algn="l"/>
              </a:tabLst>
            </a:pPr>
            <a:r>
              <a:rPr lang="hu-HU" sz="2000" b="1" dirty="0">
                <a:effectLst/>
                <a:latin typeface="Raleway" pitchFamily="2" charset="-18"/>
                <a:ea typeface="Times New Roman" panose="02020603050405020304" pitchFamily="18" charset="0"/>
                <a:cs typeface="Times New Roman" panose="02020603050405020304" pitchFamily="18" charset="0"/>
              </a:rPr>
              <a:t>2011. évi CCIV. törvény a nemzeti felsőoktatásról (NFTV.) </a:t>
            </a:r>
            <a:endParaRPr lang="hu-HU" sz="2000" dirty="0">
              <a:effectLst/>
              <a:latin typeface="Raleway" pitchFamily="2" charset="-18"/>
              <a:ea typeface="Times New Roman" panose="02020603050405020304" pitchFamily="18" charset="0"/>
              <a:cs typeface="Times New Roman" panose="02020603050405020304" pitchFamily="18" charset="0"/>
            </a:endParaRPr>
          </a:p>
          <a:p>
            <a:pPr marL="0" indent="0" algn="just">
              <a:lnSpc>
                <a:spcPct val="100000"/>
              </a:lnSpc>
              <a:spcBef>
                <a:spcPts val="0"/>
              </a:spcBef>
              <a:buNone/>
              <a:tabLst>
                <a:tab pos="5671185" algn="l"/>
              </a:tabLst>
            </a:pPr>
            <a:r>
              <a:rPr lang="hu-HU" sz="2000" b="1" dirty="0">
                <a:effectLst/>
                <a:latin typeface="Raleway" pitchFamily="2" charset="-18"/>
                <a:ea typeface="Times New Roman" panose="02020603050405020304" pitchFamily="18" charset="0"/>
                <a:cs typeface="Times New Roman" panose="02020603050405020304" pitchFamily="18" charset="0"/>
              </a:rPr>
              <a:t>108. § 6. </a:t>
            </a:r>
            <a:r>
              <a:rPr lang="hu-HU" sz="2000" dirty="0">
                <a:effectLst/>
                <a:latin typeface="Raleway" pitchFamily="2" charset="-18"/>
                <a:ea typeface="Times New Roman" panose="02020603050405020304" pitchFamily="18" charset="0"/>
                <a:cs typeface="Times New Roman" panose="02020603050405020304" pitchFamily="18" charset="0"/>
              </a:rPr>
              <a:t>E törvény alkalmazásában fogyatékossággal élő hallgató (jelentkező): aki mozgásszervi, érzékszervi vagy beszédfogyatékos, több fogyatékosság együttes előfordulása esetén halmozottan fogyatékos, autizmus spektrum zavarral vagy egyéb pszichés fejlődési zavarral (súlyos tanulási, figyelem- vagy magatartásszabályozási zavarral) küzd.</a:t>
            </a:r>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8</a:t>
            </a:fld>
            <a:endParaRPr lang="hu-HU" b="1" dirty="0">
              <a:solidFill>
                <a:schemeClr val="tx1"/>
              </a:solidFill>
            </a:endParaRPr>
          </a:p>
        </p:txBody>
      </p:sp>
    </p:spTree>
    <p:extLst>
      <p:ext uri="{BB962C8B-B14F-4D97-AF65-F5344CB8AC3E}">
        <p14:creationId xmlns:p14="http://schemas.microsoft.com/office/powerpoint/2010/main" val="2920364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BA2E5CD-5FF6-AFD9-5305-21F543DDE3F1}"/>
              </a:ext>
            </a:extLst>
          </p:cNvPr>
          <p:cNvSpPr>
            <a:spLocks noGrp="1"/>
          </p:cNvSpPr>
          <p:nvPr>
            <p:ph type="title"/>
          </p:nvPr>
        </p:nvSpPr>
        <p:spPr/>
        <p:txBody>
          <a:bodyPr/>
          <a:lstStyle/>
          <a:p>
            <a:r>
              <a:rPr lang="hu-HU" dirty="0">
                <a:latin typeface="Raleway" pitchFamily="2" charset="-18"/>
              </a:rPr>
              <a:t>Szabályok</a:t>
            </a:r>
          </a:p>
        </p:txBody>
      </p:sp>
      <p:sp>
        <p:nvSpPr>
          <p:cNvPr id="8" name="Tartalom helye 7">
            <a:extLst>
              <a:ext uri="{FF2B5EF4-FFF2-40B4-BE49-F238E27FC236}">
                <a16:creationId xmlns:a16="http://schemas.microsoft.com/office/drawing/2014/main" id="{0CBECF49-7E2F-B27B-D3AA-2C37177A2FF0}"/>
              </a:ext>
            </a:extLst>
          </p:cNvPr>
          <p:cNvSpPr>
            <a:spLocks noGrp="1"/>
          </p:cNvSpPr>
          <p:nvPr>
            <p:ph sz="half" idx="1"/>
          </p:nvPr>
        </p:nvSpPr>
        <p:spPr>
          <a:xfrm>
            <a:off x="838200" y="1690688"/>
            <a:ext cx="10626090" cy="4486275"/>
          </a:xfrm>
        </p:spPr>
        <p:txBody>
          <a:bodyPr>
            <a:normAutofit fontScale="62500" lnSpcReduction="20000"/>
          </a:bodyPr>
          <a:lstStyle/>
          <a:p>
            <a:pPr marL="0" indent="0">
              <a:lnSpc>
                <a:spcPct val="120000"/>
              </a:lnSpc>
              <a:spcBef>
                <a:spcPts val="0"/>
              </a:spcBef>
              <a:buNone/>
            </a:pPr>
            <a:r>
              <a:rPr lang="hu-HU" b="1" dirty="0">
                <a:latin typeface="Raleway" pitchFamily="2" charset="-18"/>
              </a:rPr>
              <a:t>87/2015. (IV. 9.) Korm. rendelet a nemzeti felsőoktatásról szóló 2011. évi CCIV. törvény egyes rendelkezéseinek végrehajtásáról (Korm. rendelet) részletezett sajátos nevelési igények:</a:t>
            </a:r>
          </a:p>
          <a:p>
            <a:pPr marL="0" indent="0">
              <a:lnSpc>
                <a:spcPct val="120000"/>
              </a:lnSpc>
              <a:spcBef>
                <a:spcPts val="0"/>
              </a:spcBef>
              <a:buNone/>
            </a:pPr>
            <a:endParaRPr lang="hu-HU" b="1" dirty="0">
              <a:latin typeface="Raleway" pitchFamily="2" charset="-18"/>
            </a:endParaRPr>
          </a:p>
          <a:p>
            <a:pPr algn="just">
              <a:lnSpc>
                <a:spcPct val="120000"/>
              </a:lnSpc>
              <a:spcBef>
                <a:spcPts val="0"/>
              </a:spcBef>
            </a:pPr>
            <a:r>
              <a:rPr lang="hu-HU" dirty="0">
                <a:latin typeface="Raleway" pitchFamily="2" charset="-18"/>
              </a:rPr>
              <a:t>Mozgáskorlátozott hallgató </a:t>
            </a:r>
          </a:p>
          <a:p>
            <a:pPr algn="just">
              <a:lnSpc>
                <a:spcPct val="120000"/>
              </a:lnSpc>
              <a:spcBef>
                <a:spcPts val="0"/>
              </a:spcBef>
            </a:pPr>
            <a:r>
              <a:rPr lang="hu-HU" dirty="0">
                <a:latin typeface="Raleway" pitchFamily="2" charset="-18"/>
              </a:rPr>
              <a:t>Hallássérült </a:t>
            </a:r>
            <a:r>
              <a:rPr lang="hu-HU" i="1" dirty="0">
                <a:latin typeface="Raleway" pitchFamily="2" charset="-18"/>
              </a:rPr>
              <a:t>(enyhe nagyothallás (25-40 dB); közepes mértékű nagyothallás (40-60 dB); súlyos nagyothallás (60-90 dB); siketség (90 dB felett))</a:t>
            </a:r>
          </a:p>
          <a:p>
            <a:pPr algn="just">
              <a:lnSpc>
                <a:spcPct val="120000"/>
              </a:lnSpc>
              <a:spcBef>
                <a:spcPts val="0"/>
              </a:spcBef>
            </a:pPr>
            <a:r>
              <a:rPr lang="hu-HU" dirty="0">
                <a:latin typeface="Raleway" pitchFamily="2" charset="-18"/>
              </a:rPr>
              <a:t>Látássérült </a:t>
            </a:r>
            <a:r>
              <a:rPr lang="hu-HU" i="1" dirty="0">
                <a:latin typeface="Raleway" pitchFamily="2" charset="-18"/>
              </a:rPr>
              <a:t>(gyengénlátás (V=0,1-0,3 és/vagy látótérszűkület); </a:t>
            </a:r>
            <a:r>
              <a:rPr lang="hu-HU" i="1" dirty="0" err="1">
                <a:latin typeface="Raleway" pitchFamily="2" charset="-18"/>
              </a:rPr>
              <a:t>aliglátás</a:t>
            </a:r>
            <a:r>
              <a:rPr lang="hu-HU" i="1" dirty="0">
                <a:latin typeface="Raleway" pitchFamily="2" charset="-18"/>
              </a:rPr>
              <a:t> (V&lt;0,1 és/vagy látótérszűkület); vakság)</a:t>
            </a:r>
          </a:p>
          <a:p>
            <a:pPr algn="just">
              <a:lnSpc>
                <a:spcPct val="120000"/>
              </a:lnSpc>
              <a:spcBef>
                <a:spcPts val="0"/>
              </a:spcBef>
            </a:pPr>
            <a:r>
              <a:rPr lang="hu-HU" dirty="0">
                <a:latin typeface="Raleway" pitchFamily="2" charset="-18"/>
              </a:rPr>
              <a:t>Beszédfogyatékos </a:t>
            </a:r>
            <a:r>
              <a:rPr lang="hu-HU" i="1" dirty="0">
                <a:latin typeface="Raleway" pitchFamily="2" charset="-18"/>
              </a:rPr>
              <a:t>(</a:t>
            </a:r>
            <a:r>
              <a:rPr lang="hu-HU" i="1" dirty="0" err="1">
                <a:latin typeface="Raleway" pitchFamily="2" charset="-18"/>
              </a:rPr>
              <a:t>diszfázia</a:t>
            </a:r>
            <a:r>
              <a:rPr lang="hu-HU" i="1" dirty="0">
                <a:latin typeface="Raleway" pitchFamily="2" charset="-18"/>
              </a:rPr>
              <a:t>, </a:t>
            </a:r>
            <a:r>
              <a:rPr lang="hu-HU" i="1" dirty="0" err="1">
                <a:latin typeface="Raleway" pitchFamily="2" charset="-18"/>
              </a:rPr>
              <a:t>diszlália</a:t>
            </a:r>
            <a:r>
              <a:rPr lang="hu-HU" i="1" dirty="0">
                <a:latin typeface="Raleway" pitchFamily="2" charset="-18"/>
              </a:rPr>
              <a:t>, </a:t>
            </a:r>
            <a:r>
              <a:rPr lang="hu-HU" i="1" dirty="0" err="1">
                <a:latin typeface="Raleway" pitchFamily="2" charset="-18"/>
              </a:rPr>
              <a:t>diszfónia</a:t>
            </a:r>
            <a:r>
              <a:rPr lang="hu-HU" i="1" dirty="0">
                <a:latin typeface="Raleway" pitchFamily="2" charset="-18"/>
              </a:rPr>
              <a:t>, dadogás, hadarás, afázia, orrhangzós beszéd, </a:t>
            </a:r>
            <a:r>
              <a:rPr lang="hu-HU" i="1" dirty="0" err="1">
                <a:latin typeface="Raleway" pitchFamily="2" charset="-18"/>
              </a:rPr>
              <a:t>dizartria</a:t>
            </a:r>
            <a:r>
              <a:rPr lang="hu-HU" i="1" dirty="0">
                <a:latin typeface="Raleway" pitchFamily="2" charset="-18"/>
              </a:rPr>
              <a:t>, </a:t>
            </a:r>
            <a:r>
              <a:rPr lang="hu-HU" i="1" dirty="0" err="1">
                <a:latin typeface="Raleway" pitchFamily="2" charset="-18"/>
              </a:rPr>
              <a:t>mutizmus</a:t>
            </a:r>
            <a:r>
              <a:rPr lang="hu-HU" i="1" dirty="0">
                <a:latin typeface="Raleway" pitchFamily="2" charset="-18"/>
              </a:rPr>
              <a:t>, súlyos beszédészlelési és beszédmegértési zavar, centrális pöszeség, megkésett beszédfejlődés)</a:t>
            </a:r>
          </a:p>
          <a:p>
            <a:pPr algn="just">
              <a:lnSpc>
                <a:spcPct val="120000"/>
              </a:lnSpc>
              <a:spcBef>
                <a:spcPts val="0"/>
              </a:spcBef>
            </a:pPr>
            <a:r>
              <a:rPr lang="hu-HU" dirty="0">
                <a:latin typeface="Raleway" pitchFamily="2" charset="-18"/>
              </a:rPr>
              <a:t>Pszichés fejlődési zavarral küzdő hallgató </a:t>
            </a:r>
            <a:r>
              <a:rPr lang="hu-HU" i="1" dirty="0">
                <a:latin typeface="Raleway" pitchFamily="2" charset="-18"/>
              </a:rPr>
              <a:t>(diszlexia; diszgráfia; </a:t>
            </a:r>
            <a:r>
              <a:rPr lang="hu-HU" i="1" dirty="0" err="1">
                <a:latin typeface="Raleway" pitchFamily="2" charset="-18"/>
              </a:rPr>
              <a:t>diszkalkulia</a:t>
            </a:r>
            <a:r>
              <a:rPr lang="hu-HU" i="1" dirty="0">
                <a:latin typeface="Raleway" pitchFamily="2" charset="-18"/>
              </a:rPr>
              <a:t>; diszortográfia; kevert tanulási zavar; hiperaktivitás; figyelemzavar; magatartásszabályozási zavar; egyéb)</a:t>
            </a:r>
          </a:p>
          <a:p>
            <a:pPr algn="just">
              <a:lnSpc>
                <a:spcPct val="120000"/>
              </a:lnSpc>
              <a:spcBef>
                <a:spcPts val="0"/>
              </a:spcBef>
            </a:pPr>
            <a:r>
              <a:rPr lang="hu-HU" dirty="0">
                <a:latin typeface="Raleway" pitchFamily="2" charset="-18"/>
              </a:rPr>
              <a:t>Autizmus spektrum zavar/</a:t>
            </a:r>
            <a:r>
              <a:rPr lang="hu-HU" dirty="0" err="1">
                <a:latin typeface="Raleway" pitchFamily="2" charset="-18"/>
              </a:rPr>
              <a:t>Asperger</a:t>
            </a:r>
            <a:r>
              <a:rPr lang="hu-HU" dirty="0">
                <a:latin typeface="Raleway" pitchFamily="2" charset="-18"/>
              </a:rPr>
              <a:t> szindróma</a:t>
            </a:r>
          </a:p>
          <a:p>
            <a:pPr marL="0" indent="0">
              <a:buNone/>
            </a:pPr>
            <a:endParaRPr lang="hu-HU" dirty="0"/>
          </a:p>
        </p:txBody>
      </p:sp>
      <p:pic>
        <p:nvPicPr>
          <p:cNvPr id="9" name="Tartalom helye 4">
            <a:extLst>
              <a:ext uri="{FF2B5EF4-FFF2-40B4-BE49-F238E27FC236}">
                <a16:creationId xmlns:a16="http://schemas.microsoft.com/office/drawing/2014/main" id="{F4441AB0-04B9-D159-47C8-72D92536FB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612630" y="216694"/>
            <a:ext cx="2023237" cy="1530668"/>
          </a:xfrm>
          <a:prstGeom prst="rect">
            <a:avLst/>
          </a:prstGeom>
        </p:spPr>
      </p:pic>
      <p:sp>
        <p:nvSpPr>
          <p:cNvPr id="3" name="Dia számának helye 2">
            <a:extLst>
              <a:ext uri="{FF2B5EF4-FFF2-40B4-BE49-F238E27FC236}">
                <a16:creationId xmlns:a16="http://schemas.microsoft.com/office/drawing/2014/main" id="{C892CC27-B77F-13EE-A112-7BA7F25C3B04}"/>
              </a:ext>
            </a:extLst>
          </p:cNvPr>
          <p:cNvSpPr>
            <a:spLocks noGrp="1"/>
          </p:cNvSpPr>
          <p:nvPr>
            <p:ph type="sldNum" sz="quarter" idx="12"/>
          </p:nvPr>
        </p:nvSpPr>
        <p:spPr/>
        <p:txBody>
          <a:bodyPr/>
          <a:lstStyle/>
          <a:p>
            <a:r>
              <a:rPr lang="hu-HU" b="1" dirty="0">
                <a:solidFill>
                  <a:schemeClr val="tx1"/>
                </a:solidFill>
              </a:rPr>
              <a:t>29/ </a:t>
            </a:r>
            <a:fld id="{EBA70503-4703-4673-A626-045CD26648AD}" type="slidenum">
              <a:rPr lang="hu-HU" b="1" smtClean="0">
                <a:solidFill>
                  <a:schemeClr val="tx1"/>
                </a:solidFill>
              </a:rPr>
              <a:t>9</a:t>
            </a:fld>
            <a:endParaRPr lang="hu-HU" b="1" dirty="0">
              <a:solidFill>
                <a:schemeClr val="tx1"/>
              </a:solidFill>
            </a:endParaRPr>
          </a:p>
        </p:txBody>
      </p:sp>
    </p:spTree>
    <p:extLst>
      <p:ext uri="{BB962C8B-B14F-4D97-AF65-F5344CB8AC3E}">
        <p14:creationId xmlns:p14="http://schemas.microsoft.com/office/powerpoint/2010/main" val="557725629"/>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15336</TotalTime>
  <Words>4679</Words>
  <Application>Microsoft Office PowerPoint</Application>
  <PresentationFormat>Szélesvásznú</PresentationFormat>
  <Paragraphs>328</Paragraphs>
  <Slides>29</Slides>
  <Notes>18</Notes>
  <HiddenSlides>0</HiddenSlides>
  <MMClips>0</MMClips>
  <ScaleCrop>false</ScaleCrop>
  <HeadingPairs>
    <vt:vector size="6" baseType="variant">
      <vt:variant>
        <vt:lpstr>Használt betűtípusok</vt:lpstr>
      </vt:variant>
      <vt:variant>
        <vt:i4>7</vt:i4>
      </vt:variant>
      <vt:variant>
        <vt:lpstr>Téma</vt:lpstr>
      </vt:variant>
      <vt:variant>
        <vt:i4>1</vt:i4>
      </vt:variant>
      <vt:variant>
        <vt:lpstr>Diacímek</vt:lpstr>
      </vt:variant>
      <vt:variant>
        <vt:i4>29</vt:i4>
      </vt:variant>
    </vt:vector>
  </HeadingPairs>
  <TitlesOfParts>
    <vt:vector size="37" baseType="lpstr">
      <vt:lpstr>Arial</vt:lpstr>
      <vt:lpstr>Calibri</vt:lpstr>
      <vt:lpstr>Calibri Light</vt:lpstr>
      <vt:lpstr>IBM Plex Serif Light</vt:lpstr>
      <vt:lpstr>Open Sans</vt:lpstr>
      <vt:lpstr>Raleway</vt:lpstr>
      <vt:lpstr>Times New Roman</vt:lpstr>
      <vt:lpstr>Office-téma</vt:lpstr>
      <vt:lpstr>Pannon Egyetem SAS Bizottság  Információs nap     </vt:lpstr>
      <vt:lpstr>Pannon Egyetem SAS Bizottság   Információs nap</vt:lpstr>
      <vt:lpstr>Sajátos Szükségletű Hallgatókat Segítő Bizottság –  SAS Bizottság</vt:lpstr>
      <vt:lpstr>Elérhetőségek</vt:lpstr>
      <vt:lpstr>Kari koordinátorok</vt:lpstr>
      <vt:lpstr>Kari koordinátorok</vt:lpstr>
      <vt:lpstr>A SAS bizottság feladata</vt:lpstr>
      <vt:lpstr>Fogalmak</vt:lpstr>
      <vt:lpstr>Szabályok</vt:lpstr>
      <vt:lpstr>Szabályok</vt:lpstr>
      <vt:lpstr>Jogosultság igazolása</vt:lpstr>
      <vt:lpstr>Segítési lehetőségek</vt:lpstr>
      <vt:lpstr>Segítési lehetőségek</vt:lpstr>
      <vt:lpstr>Segítési lehetőségek</vt:lpstr>
      <vt:lpstr>Segítési lehetőségek</vt:lpstr>
      <vt:lpstr>Segítési lehetőségek</vt:lpstr>
      <vt:lpstr>Segítő eszközök</vt:lpstr>
      <vt:lpstr>Segítő eszközök</vt:lpstr>
      <vt:lpstr>Együttműködések</vt:lpstr>
      <vt:lpstr>Regisztráció és kérvény menete</vt:lpstr>
      <vt:lpstr>Újdonságok</vt:lpstr>
      <vt:lpstr>PowerPoint-bemutató</vt:lpstr>
      <vt:lpstr>Jogszabályi háttér</vt:lpstr>
      <vt:lpstr>Jogszabályi háttér</vt:lpstr>
      <vt:lpstr>Jogszabályi háttér</vt:lpstr>
      <vt:lpstr>Jogszabályi háttér</vt:lpstr>
      <vt:lpstr>Jogszabályi háttér</vt:lpstr>
      <vt:lpstr>Jogszabályi háttér</vt:lpstr>
      <vt:lpstr>Jogszabályi háttér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bemutató</dc:title>
  <dc:creator>Bucsky Anikó</dc:creator>
  <cp:lastModifiedBy>User</cp:lastModifiedBy>
  <cp:revision>551</cp:revision>
  <cp:lastPrinted>2018-10-25T06:23:12Z</cp:lastPrinted>
  <dcterms:created xsi:type="dcterms:W3CDTF">2016-05-15T12:45:30Z</dcterms:created>
  <dcterms:modified xsi:type="dcterms:W3CDTF">2024-09-03T07:38:47Z</dcterms:modified>
</cp:coreProperties>
</file>